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91" r:id="rId1"/>
  </p:sldMasterIdLst>
  <p:notesMasterIdLst>
    <p:notesMasterId r:id="rId14"/>
  </p:notesMasterIdLst>
  <p:handoutMasterIdLst>
    <p:handoutMasterId r:id="rId15"/>
  </p:handoutMasterIdLst>
  <p:sldIdLst>
    <p:sldId id="256" r:id="rId2"/>
    <p:sldId id="375" r:id="rId3"/>
    <p:sldId id="390" r:id="rId4"/>
    <p:sldId id="349" r:id="rId5"/>
    <p:sldId id="470" r:id="rId6"/>
    <p:sldId id="492" r:id="rId7"/>
    <p:sldId id="489" r:id="rId8"/>
    <p:sldId id="490" r:id="rId9"/>
    <p:sldId id="491" r:id="rId10"/>
    <p:sldId id="471" r:id="rId11"/>
    <p:sldId id="474" r:id="rId12"/>
    <p:sldId id="475" r:id="rId13"/>
  </p:sldIdLst>
  <p:sldSz cx="9144000" cy="6858000" type="screen4x3"/>
  <p:notesSz cx="6802438" cy="993775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6pPr>
    <a:lvl7pPr marL="2743200" algn="l" defTabSz="914400" rtl="0" eaLnBrk="1" latinLnBrk="1" hangingPunct="1">
      <a:defRPr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7pPr>
    <a:lvl8pPr marL="3200400" algn="l" defTabSz="914400" rtl="0" eaLnBrk="1" latinLnBrk="1" hangingPunct="1">
      <a:defRPr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8pPr>
    <a:lvl9pPr marL="3657600" algn="l" defTabSz="914400" rtl="0" eaLnBrk="1" latinLnBrk="1" hangingPunct="1">
      <a:defRPr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182D"/>
    <a:srgbClr val="CC00CC"/>
    <a:srgbClr val="000066"/>
    <a:srgbClr val="CCCCFF"/>
    <a:srgbClr val="9966FF"/>
    <a:srgbClr val="6600CC"/>
    <a:srgbClr val="007E39"/>
    <a:srgbClr val="CC00FF"/>
    <a:srgbClr val="33CC33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93" autoAdjust="0"/>
    <p:restoredTop sz="94660" autoAdjust="0"/>
  </p:normalViewPr>
  <p:slideViewPr>
    <p:cSldViewPr>
      <p:cViewPr varScale="1">
        <p:scale>
          <a:sx n="125" d="100"/>
          <a:sy n="125" d="100"/>
        </p:scale>
        <p:origin x="1168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7021" cy="497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2" tIns="45761" rIns="91522" bIns="45761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67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3797" y="0"/>
            <a:ext cx="2947021" cy="497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2" tIns="45761" rIns="91522" bIns="45761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67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8719"/>
            <a:ext cx="2947021" cy="497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2" tIns="45761" rIns="91522" bIns="45761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67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3797" y="9438719"/>
            <a:ext cx="2947021" cy="497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2" tIns="45761" rIns="91522" bIns="45761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C5A5C30-CF50-457B-81EF-6B7BC33606E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307027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7021" cy="497444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6593" tIns="48296" rIns="96593" bIns="48296" numCol="1" anchor="t" anchorCtr="0" compatLnSpc="1">
            <a:prstTxWarp prst="textNoShape">
              <a:avLst/>
            </a:prstTxWarp>
          </a:bodyPr>
          <a:lstStyle>
            <a:lvl1pPr defTabSz="966069">
              <a:defRPr sz="13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43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55417" y="0"/>
            <a:ext cx="2947021" cy="497444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6593" tIns="48296" rIns="96593" bIns="48296" numCol="1" anchor="t" anchorCtr="0" compatLnSpc="1">
            <a:prstTxWarp prst="textNoShape">
              <a:avLst/>
            </a:prstTxWarp>
          </a:bodyPr>
          <a:lstStyle>
            <a:lvl1pPr algn="r" defTabSz="966069">
              <a:defRPr sz="13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268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6125"/>
            <a:ext cx="4967288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777" y="4721744"/>
            <a:ext cx="4988886" cy="447063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6593" tIns="48296" rIns="96593" bIns="482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</a:p>
        </p:txBody>
      </p:sp>
      <p:sp>
        <p:nvSpPr>
          <p:cNvPr id="10246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306"/>
            <a:ext cx="2947021" cy="497444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6593" tIns="48296" rIns="96593" bIns="48296" numCol="1" anchor="b" anchorCtr="0" compatLnSpc="1">
            <a:prstTxWarp prst="textNoShape">
              <a:avLst/>
            </a:prstTxWarp>
          </a:bodyPr>
          <a:lstStyle>
            <a:lvl1pPr defTabSz="966069">
              <a:defRPr sz="13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47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5417" y="9440306"/>
            <a:ext cx="2947021" cy="497444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6593" tIns="48296" rIns="96593" bIns="48296" numCol="1" anchor="b" anchorCtr="0" compatLnSpc="1">
            <a:prstTxWarp prst="textNoShape">
              <a:avLst/>
            </a:prstTxWarp>
          </a:bodyPr>
          <a:lstStyle>
            <a:lvl1pPr algn="r" defTabSz="966069">
              <a:defRPr sz="1300"/>
            </a:lvl1pPr>
          </a:lstStyle>
          <a:p>
            <a:pPr>
              <a:defRPr/>
            </a:pPr>
            <a:fld id="{302ACD53-AC3B-45A2-9506-389BAD06609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098553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069">
              <a:defRPr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3619" indent="-286007" defTabSz="966069">
              <a:defRPr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4029" indent="-228806" defTabSz="966069">
              <a:defRPr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1640" indent="-228806" defTabSz="966069">
              <a:defRPr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9252" indent="-228806" defTabSz="966069">
              <a:defRPr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6863" indent="-228806" defTabSz="96606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4475" indent="-228806" defTabSz="96606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32086" indent="-228806" defTabSz="96606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9698" indent="-228806" defTabSz="96606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fld id="{F1BAFD82-E219-4BAD-A38B-3DD8ED26962F}" type="slidenum">
              <a:rPr lang="ko-KR" altLang="en-US" sz="1300"/>
              <a:pPr/>
              <a:t>1</a:t>
            </a:fld>
            <a:endParaRPr lang="en-US" altLang="ko-KR" sz="1300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157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CDC2929-859D-4632-9D4C-B85B249852F3}" type="slidenum">
              <a:rPr lang="en-US" altLang="ko-KR"/>
              <a:pPr>
                <a:defRPr/>
              </a:pPr>
              <a:t>3</a:t>
            </a:fld>
            <a:endParaRPr lang="en-US" altLang="ko-KR" dirty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7575" y="744538"/>
            <a:ext cx="4968875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7575" y="744538"/>
            <a:ext cx="4968875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/>
          <p:nvPr/>
        </p:nvSpPr>
        <p:spPr>
          <a:xfrm>
            <a:off x="-14288" y="4846638"/>
            <a:ext cx="142876" cy="20113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9"/>
          <p:cNvSpPr/>
          <p:nvPr/>
        </p:nvSpPr>
        <p:spPr>
          <a:xfrm>
            <a:off x="-14288" y="0"/>
            <a:ext cx="142876" cy="48466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2400" b="1"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0C8551AD-C154-47EA-A654-86527F83548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4158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1634A9-D284-4000-8660-4B1890F80D3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59910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DD6F51-D9E4-41E5-A366-222F14684F5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41150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8800" y="298428"/>
            <a:ext cx="6934200" cy="563562"/>
          </a:xfrm>
        </p:spPr>
        <p:txBody>
          <a:bodyPr/>
          <a:lstStyle>
            <a:lvl1pPr>
              <a:defRPr>
                <a:solidFill>
                  <a:srgbClr val="000099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슬라이드 번호 개체 틀 9"/>
          <p:cNvSpPr>
            <a:spLocks noGrp="1"/>
          </p:cNvSpPr>
          <p:nvPr>
            <p:ph type="sldNum" sz="quarter" idx="10"/>
          </p:nvPr>
        </p:nvSpPr>
        <p:spPr>
          <a:xfrm>
            <a:off x="6875585" y="6448448"/>
            <a:ext cx="2133600" cy="365125"/>
          </a:xfrm>
        </p:spPr>
        <p:txBody>
          <a:bodyPr/>
          <a:lstStyle>
            <a:lvl1pPr algn="r">
              <a:defRPr sz="1200">
                <a:solidFill>
                  <a:srgbClr val="000000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fld id="{E6D9F927-90B7-4A51-9D71-C4B85C931C94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46562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8800" y="298428"/>
            <a:ext cx="6934200" cy="563562"/>
          </a:xfrm>
        </p:spPr>
        <p:txBody>
          <a:bodyPr/>
          <a:lstStyle>
            <a:lvl1pPr>
              <a:defRPr>
                <a:solidFill>
                  <a:srgbClr val="000099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슬라이드 번호 개체 틀 9"/>
          <p:cNvSpPr>
            <a:spLocks noGrp="1"/>
          </p:cNvSpPr>
          <p:nvPr>
            <p:ph type="sldNum" sz="quarter" idx="10"/>
          </p:nvPr>
        </p:nvSpPr>
        <p:spPr>
          <a:xfrm>
            <a:off x="6875585" y="6448448"/>
            <a:ext cx="2133600" cy="365125"/>
          </a:xfrm>
        </p:spPr>
        <p:txBody>
          <a:bodyPr/>
          <a:lstStyle>
            <a:lvl1pPr algn="r">
              <a:defRPr sz="1200">
                <a:solidFill>
                  <a:srgbClr val="000000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fld id="{E6D9F927-90B7-4A51-9D71-C4B85C931C94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4656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683994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7620000" cy="2376264"/>
          </a:xfrm>
        </p:spPr>
        <p:txBody>
          <a:bodyPr>
            <a:noAutofit/>
          </a:bodyPr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 둘째 수준</a:t>
            </a:r>
          </a:p>
          <a:p>
            <a:pPr lvl="2"/>
            <a:r>
              <a:rPr lang="ko-KR" altLang="en-US" dirty="0"/>
              <a:t> 셋째 수준</a:t>
            </a:r>
          </a:p>
          <a:p>
            <a:pPr lvl="3"/>
            <a:r>
              <a:rPr lang="ko-KR" altLang="en-US" dirty="0"/>
              <a:t> 넷째 수준</a:t>
            </a:r>
          </a:p>
          <a:p>
            <a:pPr lvl="4"/>
            <a:r>
              <a:rPr lang="ko-KR" altLang="en-US" dirty="0"/>
              <a:t> 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 altLang="ko-KR"/>
              <a:t>Digital System Design 2013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AF06AE-3D74-4B80-B329-472B9F79958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64328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FCA01C-504E-4B17-A9A7-689A2D2F6F0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28811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A14044-8BB3-4A5F-B3F9-3DBCF685F1B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48632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27E8FC-C82E-4A48-B722-1738E5C3F97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21598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3B2EF4-50B1-4039-9EA3-D3D53658605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6032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FBE580-4FC3-47AE-B719-3C25D1DC5CBA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97142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EFEA2A-15ED-470D-9C0E-F416A8151994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44084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/>
          <p:nvPr/>
        </p:nvSpPr>
        <p:spPr>
          <a:xfrm>
            <a:off x="9001125" y="4846638"/>
            <a:ext cx="142875" cy="20113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9"/>
          <p:cNvSpPr/>
          <p:nvPr/>
        </p:nvSpPr>
        <p:spPr>
          <a:xfrm>
            <a:off x="9001125" y="0"/>
            <a:ext cx="142875" cy="48466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EC34C0E-D096-4309-953B-FEE8A41BD16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53460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5791200" cy="6842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125538"/>
            <a:ext cx="7620000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 마스터 텍스트 스타일을 편집합니다</a:t>
            </a:r>
          </a:p>
          <a:p>
            <a:pPr lvl="1"/>
            <a:r>
              <a:rPr lang="ko-KR" altLang="en-US" dirty="0"/>
              <a:t>  둘째 수준</a:t>
            </a:r>
          </a:p>
          <a:p>
            <a:pPr lvl="2"/>
            <a:r>
              <a:rPr lang="ko-KR" altLang="en-US" dirty="0"/>
              <a:t> 셋째 수준</a:t>
            </a:r>
          </a:p>
          <a:p>
            <a:pPr lvl="3"/>
            <a:r>
              <a:rPr lang="ko-KR" altLang="en-US" dirty="0"/>
              <a:t> 넷째 수준</a:t>
            </a:r>
          </a:p>
          <a:p>
            <a:pPr lvl="4"/>
            <a:r>
              <a:rPr lang="ko-KR" altLang="en-US" dirty="0"/>
              <a:t> 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0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416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96188" y="6381750"/>
            <a:ext cx="13160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b="1"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FDF022BA-D924-4D78-A2CC-AAA8141A34E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7" name="Rectangle 6"/>
          <p:cNvSpPr/>
          <p:nvPr/>
        </p:nvSpPr>
        <p:spPr>
          <a:xfrm>
            <a:off x="-25400" y="0"/>
            <a:ext cx="142875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25400" y="1371600"/>
            <a:ext cx="142875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14" r:id="rId1"/>
    <p:sldLayoutId id="214748421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1" r:id="rId8"/>
    <p:sldLayoutId id="2147484216" r:id="rId9"/>
    <p:sldLayoutId id="2147484212" r:id="rId10"/>
    <p:sldLayoutId id="2147484213" r:id="rId11"/>
    <p:sldLayoutId id="2147484223" r:id="rId12"/>
    <p:sldLayoutId id="2147484254" r:id="rId13"/>
  </p:sldLayoutIdLst>
  <p:hf hdr="0" ftr="0" dt="0"/>
  <p:txStyles>
    <p:titleStyle>
      <a:lvl1pPr algn="l" rtl="0" fontAlgn="base" latinLnBrk="1">
        <a:spcBef>
          <a:spcPct val="0"/>
        </a:spcBef>
        <a:spcAft>
          <a:spcPct val="0"/>
        </a:spcAft>
        <a:defRPr sz="3600" kern="1200" cap="all" spc="-6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 latinLnBrk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2pPr>
      <a:lvl3pPr algn="l" rtl="0" fontAlgn="base" latinLnBrk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3pPr>
      <a:lvl4pPr algn="l" rtl="0" fontAlgn="base" latinLnBrk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4pPr>
      <a:lvl5pPr algn="l" rtl="0" fontAlgn="base" latinLnBrk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ts val="600"/>
        </a:spcAft>
        <a:buClr>
          <a:schemeClr val="tx2"/>
        </a:buClr>
        <a:buFont typeface="Wingdings" pitchFamily="2" charset="2"/>
        <a:buChar char="v"/>
        <a:defRPr sz="2000" b="1" kern="1200">
          <a:solidFill>
            <a:srgbClr val="000066"/>
          </a:solidFill>
          <a:latin typeface="+mn-lt"/>
          <a:ea typeface="+mn-ea"/>
          <a:cs typeface="+mn-cs"/>
        </a:defRPr>
      </a:lvl1pPr>
      <a:lvl2pPr marL="457200" indent="-182563" algn="l" rtl="0" fontAlgn="base" latinLnBrk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l"/>
        <a:defRPr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 b="1" kern="1200">
          <a:solidFill>
            <a:srgbClr val="262626"/>
          </a:solidFill>
          <a:latin typeface="+mn-lt"/>
          <a:ea typeface="+mn-ea"/>
          <a:cs typeface="+mn-cs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•"/>
        <a:defRPr sz="1600" kern="12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ü"/>
        <a:defRPr sz="1400" kern="1200">
          <a:solidFill>
            <a:srgbClr val="595959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71600" y="404813"/>
            <a:ext cx="7847013" cy="12192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ko-KR" sz="2800" cap="none" dirty="0">
                <a:solidFill>
                  <a:srgbClr val="BF182D"/>
                </a:solidFill>
              </a:rPr>
              <a:t>MSIS LAB</a:t>
            </a:r>
          </a:p>
        </p:txBody>
      </p:sp>
      <p:sp>
        <p:nvSpPr>
          <p:cNvPr id="5123" name="Rectangle 7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316913" y="6376988"/>
            <a:ext cx="665162" cy="3651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fld id="{D704104C-02FF-49D6-A6AA-E3D3A0945E2C}" type="slidenum">
              <a:rPr lang="ko-KR" altLang="en-US" sz="1400">
                <a:solidFill>
                  <a:schemeClr val="hlink"/>
                </a:solidFill>
                <a:latin typeface="Arial" charset="0"/>
              </a:rPr>
              <a:pPr/>
              <a:t>1</a:t>
            </a:fld>
            <a:endParaRPr lang="en-US" altLang="ko-KR" sz="1400" dirty="0">
              <a:solidFill>
                <a:schemeClr val="hlink"/>
              </a:solidFill>
              <a:latin typeface="Arial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71600" y="1763378"/>
            <a:ext cx="7920880" cy="231369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8800" kern="1200" cap="all" spc="-8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altLang="ko-KR" sz="1200" dirty="0">
              <a:ea typeface="굴림" charset="-127"/>
            </a:endParaRPr>
          </a:p>
          <a:p>
            <a:pPr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en-US" altLang="ko-KR" sz="4000" cap="none" dirty="0">
                <a:latin typeface="나눔고딕 ExtraBold"/>
                <a:ea typeface="나눔고딕 ExtraBold"/>
                <a:cs typeface="나눔고딕 ExtraBold"/>
              </a:rPr>
              <a:t>Introduction To </a:t>
            </a:r>
          </a:p>
          <a:p>
            <a:pPr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en-US" altLang="ko-KR" sz="4000" cap="none" dirty="0">
                <a:latin typeface="나눔고딕 ExtraBold"/>
                <a:ea typeface="나눔고딕 ExtraBold"/>
                <a:cs typeface="나눔고딕 ExtraBold"/>
              </a:rPr>
              <a:t>MSIS Lab Research </a:t>
            </a:r>
          </a:p>
          <a:p>
            <a:pPr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en-US" altLang="ko-KR" sz="4000" cap="none" dirty="0">
                <a:latin typeface="나눔고딕 ExtraBold"/>
                <a:ea typeface="나눔고딕 ExtraBold"/>
                <a:cs typeface="나눔고딕 ExtraBold"/>
              </a:rPr>
              <a:t>(Wireless Sensor Network Areas)</a:t>
            </a:r>
          </a:p>
          <a:p>
            <a:pPr fontAlgn="auto">
              <a:spcAft>
                <a:spcPts val="0"/>
              </a:spcAft>
              <a:defRPr/>
            </a:pPr>
            <a:endParaRPr lang="en-US" altLang="ko-KR" sz="1200" dirty="0">
              <a:ea typeface="굴림" charset="-127"/>
            </a:endParaRPr>
          </a:p>
          <a:p>
            <a:pPr fontAlgn="auto">
              <a:spcAft>
                <a:spcPts val="0"/>
              </a:spcAft>
              <a:defRPr/>
            </a:pPr>
            <a:endParaRPr lang="en-US" altLang="ko-KR" sz="1200" dirty="0">
              <a:ea typeface="굴림" charset="-127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altLang="ko-KR" sz="2000" dirty="0">
                <a:solidFill>
                  <a:srgbClr val="BF182D"/>
                </a:solidFill>
                <a:ea typeface="굴림" charset="-127"/>
              </a:rPr>
              <a:t>2018. 05</a:t>
            </a:r>
            <a:endParaRPr lang="en-US" altLang="ko-KR" sz="2800" dirty="0">
              <a:solidFill>
                <a:srgbClr val="BF182D"/>
              </a:solidFill>
              <a:ea typeface="굴림" charset="-127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2389517" y="4580458"/>
            <a:ext cx="6358947" cy="179653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8800" kern="1200" cap="all" spc="-8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ko-KR" sz="2000" cap="non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Prof. </a:t>
            </a:r>
            <a:r>
              <a:rPr lang="en-US" altLang="ko-KR" sz="2000" cap="none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HyungWon</a:t>
            </a:r>
            <a:r>
              <a:rPr lang="en-US" altLang="ko-KR" sz="2000" cap="non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Kim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ko-KR" sz="2000" cap="non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MSIS LAB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ko-KR" sz="2000" cap="non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Department of Electronics Engineering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ko-KR" sz="2000" cap="none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Chungbuk</a:t>
            </a:r>
            <a:r>
              <a:rPr lang="en-US" altLang="ko-KR" sz="2000" cap="non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National University</a:t>
            </a:r>
          </a:p>
        </p:txBody>
      </p:sp>
      <p:pic>
        <p:nvPicPr>
          <p:cNvPr id="10" name="Picture 4" descr="Z:\claire523 On My Mac\willkim\CBNU\행정업무\명함\chungbuk_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841885"/>
            <a:ext cx="776146" cy="74668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4726"/>
            <a:ext cx="5791200" cy="683994"/>
          </a:xfrm>
        </p:spPr>
        <p:txBody>
          <a:bodyPr>
            <a:noAutofit/>
          </a:bodyPr>
          <a:lstStyle/>
          <a:p>
            <a:r>
              <a:rPr lang="en-US" altLang="ja-JP" sz="2800" cap="none" dirty="0"/>
              <a:t>Multi-Hop Multi-Channel </a:t>
            </a:r>
            <a:br>
              <a:rPr lang="en-US" altLang="ja-JP" sz="2800" cap="none" dirty="0"/>
            </a:br>
            <a:r>
              <a:rPr lang="en-US" altLang="ja-JP" sz="2800" cap="none" dirty="0"/>
              <a:t>Network Demo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908720"/>
            <a:ext cx="6696744" cy="1656184"/>
          </a:xfrm>
        </p:spPr>
        <p:txBody>
          <a:bodyPr/>
          <a:lstStyle/>
          <a:p>
            <a:r>
              <a:rPr lang="en-US" dirty="0"/>
              <a:t>Density-Based Synchronization Scheduling</a:t>
            </a:r>
          </a:p>
          <a:p>
            <a:pPr lvl="1"/>
            <a:r>
              <a:rPr lang="en-US" sz="1600" b="0" dirty="0"/>
              <a:t> Select Reference nodes in Shortest hops</a:t>
            </a:r>
          </a:p>
          <a:p>
            <a:pPr lvl="1"/>
            <a:r>
              <a:rPr lang="en-US" sz="1600" b="0" dirty="0"/>
              <a:t> Select nodes with high-density neighbors</a:t>
            </a:r>
          </a:p>
          <a:p>
            <a:r>
              <a:rPr lang="en-US" dirty="0"/>
              <a:t>Periodic Synchronization</a:t>
            </a:r>
          </a:p>
          <a:p>
            <a:pPr lvl="1"/>
            <a:r>
              <a:rPr lang="en-US" sz="1600" b="0" dirty="0"/>
              <a:t> Only the reference nodes triggers synch. messages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AF06AE-3D74-4B80-B329-472B9F79958D}" type="slidenum">
              <a:rPr lang="ko-KR" altLang="en-US" smtClean="0"/>
              <a:pPr>
                <a:defRPr/>
              </a:pPr>
              <a:t>10</a:t>
            </a:fld>
            <a:endParaRPr lang="en-US" altLang="ko-K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814385"/>
            <a:ext cx="6168559" cy="3998991"/>
          </a:xfrm>
          <a:prstGeom prst="rect">
            <a:avLst/>
          </a:prstGeom>
        </p:spPr>
      </p:pic>
      <p:pic>
        <p:nvPicPr>
          <p:cNvPr id="8" name="Picture 7" descr="P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819" y="3866763"/>
            <a:ext cx="2247699" cy="293180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S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890" y="456284"/>
            <a:ext cx="2235324" cy="30447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804248" y="44624"/>
            <a:ext cx="2088232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 fontAlgn="auto">
              <a:lnSpc>
                <a:spcPct val="170000"/>
              </a:lnSpc>
              <a:spcAft>
                <a:spcPts val="0"/>
              </a:spcAft>
            </a:pPr>
            <a:r>
              <a:rPr kumimoji="1" lang="en-US" altLang="ja-JP" sz="2000" dirty="0">
                <a:solidFill>
                  <a:srgbClr val="C00000"/>
                </a:solidFill>
                <a:latin typeface="+mn-lt"/>
              </a:rPr>
              <a:t>Synch. Scheduling</a:t>
            </a:r>
            <a:endParaRPr kumimoji="1" lang="ja-JP" altLang="en-US" sz="20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04248" y="3501008"/>
            <a:ext cx="2088232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 fontAlgn="auto">
              <a:lnSpc>
                <a:spcPct val="170000"/>
              </a:lnSpc>
              <a:spcAft>
                <a:spcPts val="0"/>
              </a:spcAft>
            </a:pPr>
            <a:r>
              <a:rPr kumimoji="1" lang="en-US" altLang="ja-JP" sz="1800" dirty="0">
                <a:solidFill>
                  <a:srgbClr val="C00000"/>
                </a:solidFill>
                <a:latin typeface="+mn-lt"/>
              </a:rPr>
              <a:t>Periodic Synchronization</a:t>
            </a:r>
            <a:endParaRPr kumimoji="1" lang="ja-JP" altLang="en-US" sz="1800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7519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AF06AE-3D74-4B80-B329-472B9F79958D}" type="slidenum">
              <a:rPr lang="ko-KR" altLang="en-US" smtClean="0"/>
              <a:pPr>
                <a:defRPr/>
              </a:pPr>
              <a:t>11</a:t>
            </a:fld>
            <a:endParaRPr lang="en-US" altLang="ko-KR"/>
          </a:p>
        </p:txBody>
      </p:sp>
      <p:sp>
        <p:nvSpPr>
          <p:cNvPr id="39" name="Title 1"/>
          <p:cNvSpPr txBox="1">
            <a:spLocks/>
          </p:cNvSpPr>
          <p:nvPr/>
        </p:nvSpPr>
        <p:spPr>
          <a:xfrm>
            <a:off x="278804" y="116632"/>
            <a:ext cx="8829700" cy="5760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sz="3600" kern="1200" cap="all" spc="-6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 Black" pitchFamily="34" charset="0"/>
              </a:defRPr>
            </a:lvl2pPr>
            <a:lvl3pPr algn="l" rtl="0" fontAlgn="base" latinLnBrk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 Black" pitchFamily="34" charset="0"/>
              </a:defRPr>
            </a:lvl3pPr>
            <a:lvl4pPr algn="l" rtl="0" fontAlgn="base" latinLnBrk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 Black" pitchFamily="34" charset="0"/>
              </a:defRPr>
            </a:lvl4pPr>
            <a:lvl5pPr algn="l" rtl="0" fontAlgn="base" latinLnBrk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 Black" pitchFamily="34" charset="0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 Black" pitchFamily="34" charset="0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 Black" pitchFamily="34" charset="0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 Black" pitchFamily="34" charset="0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 Black" pitchFamily="34" charset="0"/>
              </a:defRPr>
            </a:lvl9pPr>
          </a:lstStyle>
          <a:p>
            <a:r>
              <a:rPr lang="en-US" altLang="ko-KR" sz="2800" cap="none" dirty="0"/>
              <a:t>Number Recognition Using Sliding Window</a:t>
            </a:r>
            <a:endParaRPr lang="ko-KR" altLang="en-US" sz="2800" dirty="0"/>
          </a:p>
        </p:txBody>
      </p:sp>
      <p:grpSp>
        <p:nvGrpSpPr>
          <p:cNvPr id="73" name="그룹 72"/>
          <p:cNvGrpSpPr/>
          <p:nvPr/>
        </p:nvGrpSpPr>
        <p:grpSpPr>
          <a:xfrm>
            <a:off x="7452320" y="1700808"/>
            <a:ext cx="1459782" cy="4752528"/>
            <a:chOff x="6073121" y="1304784"/>
            <a:chExt cx="1459782" cy="4752528"/>
          </a:xfrm>
        </p:grpSpPr>
        <p:grpSp>
          <p:nvGrpSpPr>
            <p:cNvPr id="6" name="그룹 5"/>
            <p:cNvGrpSpPr/>
            <p:nvPr/>
          </p:nvGrpSpPr>
          <p:grpSpPr>
            <a:xfrm>
              <a:off x="6804248" y="1304784"/>
              <a:ext cx="728655" cy="4752528"/>
              <a:chOff x="7438485" y="1556792"/>
              <a:chExt cx="728655" cy="4752528"/>
            </a:xfrm>
          </p:grpSpPr>
          <p:pic>
            <p:nvPicPr>
              <p:cNvPr id="7" name="Picture 2" descr="C:\Users\MSIS\Desktop\num\template\template0_70.jp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6215" y="1556792"/>
                <a:ext cx="340161" cy="47525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8" name="직선 연결선 7"/>
              <p:cNvCxnSpPr/>
              <p:nvPr/>
            </p:nvCxnSpPr>
            <p:spPr>
              <a:xfrm>
                <a:off x="7439442" y="1964684"/>
                <a:ext cx="720080" cy="0"/>
              </a:xfrm>
              <a:prstGeom prst="line">
                <a:avLst/>
              </a:prstGeom>
              <a:ln w="254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7445881" y="2400984"/>
                <a:ext cx="720080" cy="0"/>
              </a:xfrm>
              <a:prstGeom prst="line">
                <a:avLst/>
              </a:prstGeom>
              <a:ln w="254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7447060" y="2829123"/>
                <a:ext cx="720080" cy="0"/>
              </a:xfrm>
              <a:prstGeom prst="line">
                <a:avLst/>
              </a:prstGeom>
              <a:ln w="254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/>
              <p:cNvCxnSpPr/>
              <p:nvPr/>
            </p:nvCxnSpPr>
            <p:spPr>
              <a:xfrm>
                <a:off x="7438485" y="3281782"/>
                <a:ext cx="720080" cy="0"/>
              </a:xfrm>
              <a:prstGeom prst="line">
                <a:avLst/>
              </a:prstGeom>
              <a:ln w="254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7442788" y="3744160"/>
                <a:ext cx="720080" cy="0"/>
              </a:xfrm>
              <a:prstGeom prst="line">
                <a:avLst/>
              </a:prstGeom>
              <a:ln w="254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7440652" y="4152317"/>
                <a:ext cx="720080" cy="0"/>
              </a:xfrm>
              <a:prstGeom prst="line">
                <a:avLst/>
              </a:prstGeom>
              <a:ln w="254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7444955" y="4571487"/>
                <a:ext cx="720080" cy="0"/>
              </a:xfrm>
              <a:prstGeom prst="line">
                <a:avLst/>
              </a:prstGeom>
              <a:ln w="254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7442819" y="4994888"/>
                <a:ext cx="720080" cy="0"/>
              </a:xfrm>
              <a:prstGeom prst="line">
                <a:avLst/>
              </a:prstGeom>
              <a:ln w="254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7440683" y="5420840"/>
                <a:ext cx="720080" cy="0"/>
              </a:xfrm>
              <a:prstGeom prst="line">
                <a:avLst/>
              </a:prstGeom>
              <a:ln w="254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7447060" y="5846792"/>
                <a:ext cx="720080" cy="0"/>
              </a:xfrm>
              <a:prstGeom prst="line">
                <a:avLst/>
              </a:prstGeom>
              <a:ln w="254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TextBox 62"/>
            <p:cNvSpPr txBox="1"/>
            <p:nvPr/>
          </p:nvSpPr>
          <p:spPr>
            <a:xfrm>
              <a:off x="6073121" y="1556792"/>
              <a:ext cx="875143" cy="25628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 fontAlgn="auto">
                <a:lnSpc>
                  <a:spcPct val="170000"/>
                </a:lnSpc>
                <a:spcAft>
                  <a:spcPts val="0"/>
                </a:spcAft>
              </a:pPr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Offset 0</a:t>
              </a:r>
              <a:endPara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073121" y="1988840"/>
              <a:ext cx="875143" cy="25628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 fontAlgn="auto">
                <a:lnSpc>
                  <a:spcPct val="170000"/>
                </a:lnSpc>
                <a:spcAft>
                  <a:spcPts val="0"/>
                </a:spcAft>
              </a:pPr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Offset 1</a:t>
              </a:r>
              <a:endPara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073121" y="2420888"/>
              <a:ext cx="875143" cy="25628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 fontAlgn="auto">
                <a:lnSpc>
                  <a:spcPct val="170000"/>
                </a:lnSpc>
                <a:spcAft>
                  <a:spcPts val="0"/>
                </a:spcAft>
              </a:pPr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Offset 2</a:t>
              </a:r>
              <a:endPara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073121" y="2876789"/>
              <a:ext cx="875143" cy="25628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 fontAlgn="auto">
                <a:lnSpc>
                  <a:spcPct val="170000"/>
                </a:lnSpc>
                <a:spcAft>
                  <a:spcPts val="0"/>
                </a:spcAft>
              </a:pPr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Offset 3</a:t>
              </a:r>
              <a:endPara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073121" y="3324682"/>
              <a:ext cx="875143" cy="25628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 fontAlgn="auto">
                <a:lnSpc>
                  <a:spcPct val="170000"/>
                </a:lnSpc>
                <a:spcAft>
                  <a:spcPts val="0"/>
                </a:spcAft>
              </a:pPr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Offset 4</a:t>
              </a:r>
              <a:endPara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073121" y="3748779"/>
              <a:ext cx="875143" cy="25628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 fontAlgn="auto">
                <a:lnSpc>
                  <a:spcPct val="170000"/>
                </a:lnSpc>
                <a:spcAft>
                  <a:spcPts val="0"/>
                </a:spcAft>
              </a:pPr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Offset 5</a:t>
              </a:r>
              <a:endPara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073121" y="4164982"/>
              <a:ext cx="875143" cy="25628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 fontAlgn="auto">
                <a:lnSpc>
                  <a:spcPct val="170000"/>
                </a:lnSpc>
                <a:spcAft>
                  <a:spcPts val="0"/>
                </a:spcAft>
              </a:pPr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Offset 6</a:t>
              </a:r>
              <a:endPara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073121" y="4581128"/>
              <a:ext cx="875143" cy="25628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 fontAlgn="auto">
                <a:lnSpc>
                  <a:spcPct val="170000"/>
                </a:lnSpc>
                <a:spcAft>
                  <a:spcPts val="0"/>
                </a:spcAft>
              </a:pPr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Offset 7</a:t>
              </a:r>
              <a:endPara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073121" y="5013176"/>
              <a:ext cx="875143" cy="25628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 fontAlgn="auto">
                <a:lnSpc>
                  <a:spcPct val="170000"/>
                </a:lnSpc>
                <a:spcAft>
                  <a:spcPts val="0"/>
                </a:spcAft>
              </a:pPr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Offset 8</a:t>
              </a:r>
              <a:endPara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073121" y="5445224"/>
              <a:ext cx="875143" cy="25628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 fontAlgn="auto">
                <a:lnSpc>
                  <a:spcPct val="170000"/>
                </a:lnSpc>
                <a:spcAft>
                  <a:spcPts val="0"/>
                </a:spcAft>
              </a:pPr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Offset 9</a:t>
              </a:r>
              <a:endPara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3179615" y="4833175"/>
            <a:ext cx="4061818" cy="1980201"/>
            <a:chOff x="2986456" y="4401127"/>
            <a:chExt cx="4061818" cy="1980201"/>
          </a:xfrm>
        </p:grpSpPr>
        <p:grpSp>
          <p:nvGrpSpPr>
            <p:cNvPr id="42" name="그룹 41"/>
            <p:cNvGrpSpPr/>
            <p:nvPr/>
          </p:nvGrpSpPr>
          <p:grpSpPr>
            <a:xfrm>
              <a:off x="5218704" y="4953157"/>
              <a:ext cx="720081" cy="648982"/>
              <a:chOff x="3868089" y="3717032"/>
              <a:chExt cx="1954229" cy="1761273"/>
            </a:xfrm>
          </p:grpSpPr>
          <p:pic>
            <p:nvPicPr>
              <p:cNvPr id="18" name="Picture 5" descr="C:\Users\MSIS\Desktop\num\template0_70num\12_0.jp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289551" y="3717032"/>
                <a:ext cx="1342972" cy="1761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9" name="직선 연결선 18"/>
              <p:cNvCxnSpPr/>
              <p:nvPr/>
            </p:nvCxnSpPr>
            <p:spPr>
              <a:xfrm>
                <a:off x="3923928" y="4151883"/>
                <a:ext cx="1898390" cy="0"/>
              </a:xfrm>
              <a:prstGeom prst="line">
                <a:avLst/>
              </a:prstGeom>
              <a:ln w="254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/>
              <p:cNvCxnSpPr/>
              <p:nvPr/>
            </p:nvCxnSpPr>
            <p:spPr>
              <a:xfrm>
                <a:off x="3868089" y="3717032"/>
                <a:ext cx="0" cy="1761273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/>
              <p:cNvCxnSpPr/>
              <p:nvPr/>
            </p:nvCxnSpPr>
            <p:spPr>
              <a:xfrm>
                <a:off x="4151143" y="4102563"/>
                <a:ext cx="0" cy="1375742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그룹 40"/>
            <p:cNvGrpSpPr/>
            <p:nvPr/>
          </p:nvGrpSpPr>
          <p:grpSpPr>
            <a:xfrm>
              <a:off x="2986456" y="4401127"/>
              <a:ext cx="2062667" cy="1437809"/>
              <a:chOff x="-397053" y="4059074"/>
              <a:chExt cx="2592789" cy="1871628"/>
            </a:xfrm>
          </p:grpSpPr>
          <p:pic>
            <p:nvPicPr>
              <p:cNvPr id="25" name="Picture 5" descr="C:\Users\MSIS\Desktop\num\template0_70num\12_0.jp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403648" y="4787331"/>
                <a:ext cx="629413" cy="825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6" descr="C:\Users\MSIS\Desktop\num\template\template0_70.jp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368" b="72028"/>
              <a:stretch/>
            </p:blipFill>
            <p:spPr bwMode="auto">
              <a:xfrm>
                <a:off x="495606" y="4059074"/>
                <a:ext cx="720080" cy="18716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9" name="직선 연결선 28"/>
              <p:cNvCxnSpPr/>
              <p:nvPr/>
            </p:nvCxnSpPr>
            <p:spPr>
              <a:xfrm>
                <a:off x="417578" y="4931280"/>
                <a:ext cx="1778158" cy="0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-397053" y="4738944"/>
                <a:ext cx="975599" cy="33361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algn="ctr" fontAlgn="auto">
                  <a:lnSpc>
                    <a:spcPct val="170000"/>
                  </a:lnSpc>
                  <a:spcAft>
                    <a:spcPts val="0"/>
                  </a:spcAft>
                </a:pPr>
                <a:r>
                  <a:rPr lang="en-US" altLang="ko-KR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Offset 1</a:t>
                </a:r>
                <a:endPara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cxnSp>
          <p:nvCxnSpPr>
            <p:cNvPr id="44" name="직선 화살표 연결선 43"/>
            <p:cNvCxnSpPr/>
            <p:nvPr/>
          </p:nvCxnSpPr>
          <p:spPr>
            <a:xfrm>
              <a:off x="4348701" y="5820530"/>
              <a:ext cx="4101" cy="252298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028082" y="6014833"/>
              <a:ext cx="649440" cy="35975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 fontAlgn="auto">
                <a:lnSpc>
                  <a:spcPct val="170000"/>
                </a:lnSpc>
                <a:spcAft>
                  <a:spcPts val="0"/>
                </a:spcAft>
              </a:pPr>
              <a:r>
                <a: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</a:p>
          </p:txBody>
        </p:sp>
        <p:cxnSp>
          <p:nvCxnSpPr>
            <p:cNvPr id="55" name="직선 화살표 연결선 54"/>
            <p:cNvCxnSpPr/>
            <p:nvPr/>
          </p:nvCxnSpPr>
          <p:spPr>
            <a:xfrm>
              <a:off x="5611332" y="5820530"/>
              <a:ext cx="4101" cy="252298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5290712" y="6021578"/>
              <a:ext cx="649440" cy="35975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 fontAlgn="auto">
                <a:lnSpc>
                  <a:spcPct val="170000"/>
                </a:lnSpc>
                <a:spcAft>
                  <a:spcPts val="0"/>
                </a:spcAft>
              </a:pPr>
              <a:r>
                <a: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0.8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398834" y="4994947"/>
              <a:ext cx="649440" cy="35975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 fontAlgn="auto">
                <a:lnSpc>
                  <a:spcPct val="170000"/>
                </a:lnSpc>
                <a:spcAft>
                  <a:spcPts val="0"/>
                </a:spcAft>
              </a:pPr>
              <a:r>
                <a:rPr lang="en-US" altLang="ko-KR" sz="2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1.8</a:t>
              </a:r>
            </a:p>
          </p:txBody>
        </p:sp>
        <p:sp>
          <p:nvSpPr>
            <p:cNvPr id="80" name="오른쪽 화살표 79"/>
            <p:cNvSpPr/>
            <p:nvPr/>
          </p:nvSpPr>
          <p:spPr>
            <a:xfrm>
              <a:off x="6082800" y="5095215"/>
              <a:ext cx="360040" cy="25346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6" name="Content Placeholder 2"/>
          <p:cNvSpPr txBox="1">
            <a:spLocks/>
          </p:cNvSpPr>
          <p:nvPr/>
        </p:nvSpPr>
        <p:spPr bwMode="auto">
          <a:xfrm>
            <a:off x="48154" y="3259110"/>
            <a:ext cx="7272704" cy="404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v"/>
              <a:defRPr sz="2000" b="1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457200" indent="-182563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l"/>
              <a:defRPr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600" b="1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16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ü"/>
              <a:defRPr sz="14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Sliding Window Based Template Matching Algorithm</a:t>
            </a:r>
          </a:p>
        </p:txBody>
      </p:sp>
      <p:pic>
        <p:nvPicPr>
          <p:cNvPr id="98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72" y="4746356"/>
            <a:ext cx="2340735" cy="1923004"/>
          </a:xfrm>
          <a:prstGeom prst="rect">
            <a:avLst/>
          </a:prstGeom>
        </p:spPr>
      </p:pic>
      <p:sp>
        <p:nvSpPr>
          <p:cNvPr id="110" name="Content Placeholder 2"/>
          <p:cNvSpPr txBox="1">
            <a:spLocks/>
          </p:cNvSpPr>
          <p:nvPr/>
        </p:nvSpPr>
        <p:spPr bwMode="auto">
          <a:xfrm>
            <a:off x="163539" y="3637753"/>
            <a:ext cx="6769198" cy="1365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v"/>
              <a:defRPr sz="2000" b="1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457200" indent="-182563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l"/>
              <a:defRPr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600" b="1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16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ü"/>
              <a:defRPr sz="14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z="1600" dirty="0"/>
              <a:t> Histogram projection for finding the bounding box of numbers</a:t>
            </a:r>
          </a:p>
          <a:p>
            <a:pPr lvl="1"/>
            <a:r>
              <a:rPr lang="en-US" altLang="ko-KR" sz="1600" dirty="0"/>
              <a:t>Template matching Algorithm for Rotated Number Recognition</a:t>
            </a:r>
          </a:p>
          <a:p>
            <a:pPr lvl="1"/>
            <a:r>
              <a:rPr lang="en-US" altLang="ko-KR" sz="1600" dirty="0"/>
              <a:t>Template Image Offset provides Sliding amount of the window</a:t>
            </a:r>
          </a:p>
          <a:p>
            <a:pPr lvl="1"/>
            <a:r>
              <a:rPr lang="en-US" altLang="ko-KR" sz="1600" dirty="0"/>
              <a:t>Provide a fractional number from the offset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8391592" y="2441037"/>
            <a:ext cx="279329" cy="4029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5580112" y="5374634"/>
            <a:ext cx="477158" cy="652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6057270" y="2441038"/>
            <a:ext cx="2303907" cy="2957262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cxnSpLocks/>
          </p:cNvCxnSpPr>
          <p:nvPr/>
        </p:nvCxnSpPr>
        <p:spPr>
          <a:xfrm flipV="1">
            <a:off x="6045473" y="2841819"/>
            <a:ext cx="2317904" cy="3181468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ontent Placeholder 2"/>
          <p:cNvSpPr>
            <a:spLocks noGrp="1"/>
          </p:cNvSpPr>
          <p:nvPr>
            <p:ph idx="1"/>
          </p:nvPr>
        </p:nvSpPr>
        <p:spPr>
          <a:xfrm>
            <a:off x="35496" y="903128"/>
            <a:ext cx="8357122" cy="509648"/>
          </a:xfrm>
        </p:spPr>
        <p:txBody>
          <a:bodyPr/>
          <a:lstStyle/>
          <a:p>
            <a:r>
              <a:rPr lang="en-US" altLang="ko-KR" dirty="0"/>
              <a:t>Number Recognition Procedure</a:t>
            </a:r>
          </a:p>
        </p:txBody>
      </p:sp>
      <p:grpSp>
        <p:nvGrpSpPr>
          <p:cNvPr id="59" name="Group 2"/>
          <p:cNvGrpSpPr/>
          <p:nvPr/>
        </p:nvGrpSpPr>
        <p:grpSpPr>
          <a:xfrm>
            <a:off x="322611" y="1340768"/>
            <a:ext cx="6925322" cy="576064"/>
            <a:chOff x="507249" y="3140968"/>
            <a:chExt cx="8129502" cy="576064"/>
          </a:xfrm>
        </p:grpSpPr>
        <p:grpSp>
          <p:nvGrpSpPr>
            <p:cNvPr id="60" name="Group 18"/>
            <p:cNvGrpSpPr/>
            <p:nvPr/>
          </p:nvGrpSpPr>
          <p:grpSpPr>
            <a:xfrm>
              <a:off x="507249" y="3140968"/>
              <a:ext cx="1231742" cy="576064"/>
              <a:chOff x="3973" y="0"/>
              <a:chExt cx="1231742" cy="576064"/>
            </a:xfrm>
          </p:grpSpPr>
          <p:sp>
            <p:nvSpPr>
              <p:cNvPr id="99" name="Rounded Rectangle 43"/>
              <p:cNvSpPr/>
              <p:nvPr/>
            </p:nvSpPr>
            <p:spPr>
              <a:xfrm>
                <a:off x="3973" y="0"/>
                <a:ext cx="1231742" cy="576064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00" name="Rounded Rectangle 4"/>
              <p:cNvSpPr/>
              <p:nvPr/>
            </p:nvSpPr>
            <p:spPr>
              <a:xfrm>
                <a:off x="20845" y="16872"/>
                <a:ext cx="1197998" cy="54232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lvl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sz="1300" b="1" kern="1200" dirty="0"/>
                  <a:t>Original image</a:t>
                </a:r>
              </a:p>
            </p:txBody>
          </p:sp>
        </p:grpSp>
        <p:grpSp>
          <p:nvGrpSpPr>
            <p:cNvPr id="61" name="Group 19"/>
            <p:cNvGrpSpPr/>
            <p:nvPr/>
          </p:nvGrpSpPr>
          <p:grpSpPr>
            <a:xfrm>
              <a:off x="1862166" y="3276263"/>
              <a:ext cx="261129" cy="305472"/>
              <a:chOff x="1358890" y="135295"/>
              <a:chExt cx="261129" cy="305472"/>
            </a:xfrm>
          </p:grpSpPr>
          <p:sp>
            <p:nvSpPr>
              <p:cNvPr id="95" name="Right Arrow 41"/>
              <p:cNvSpPr/>
              <p:nvPr/>
            </p:nvSpPr>
            <p:spPr>
              <a:xfrm>
                <a:off x="1358890" y="135295"/>
                <a:ext cx="261129" cy="305472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3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7" name="Right Arrow 6"/>
              <p:cNvSpPr/>
              <p:nvPr/>
            </p:nvSpPr>
            <p:spPr>
              <a:xfrm>
                <a:off x="1358890" y="196389"/>
                <a:ext cx="182790" cy="18328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altLang="ko-KR" sz="1100" kern="1200"/>
              </a:p>
            </p:txBody>
          </p:sp>
        </p:grpSp>
        <p:grpSp>
          <p:nvGrpSpPr>
            <p:cNvPr id="62" name="Group 20"/>
            <p:cNvGrpSpPr/>
            <p:nvPr/>
          </p:nvGrpSpPr>
          <p:grpSpPr>
            <a:xfrm>
              <a:off x="2231689" y="3140968"/>
              <a:ext cx="1231742" cy="576064"/>
              <a:chOff x="1728413" y="0"/>
              <a:chExt cx="1231742" cy="576064"/>
            </a:xfrm>
          </p:grpSpPr>
          <p:sp>
            <p:nvSpPr>
              <p:cNvPr id="93" name="Rounded Rectangle 39"/>
              <p:cNvSpPr/>
              <p:nvPr/>
            </p:nvSpPr>
            <p:spPr>
              <a:xfrm>
                <a:off x="1728413" y="0"/>
                <a:ext cx="1231742" cy="576064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4" name="Rounded Rectangle 8"/>
              <p:cNvSpPr/>
              <p:nvPr/>
            </p:nvSpPr>
            <p:spPr>
              <a:xfrm>
                <a:off x="1745285" y="16872"/>
                <a:ext cx="1197998" cy="54232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lvl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000" b="1" i="0" kern="1200" dirty="0"/>
                  <a:t>Preprocessing</a:t>
                </a:r>
                <a:endParaRPr lang="en-US" altLang="ko-KR" sz="1000" b="1" kern="1200" dirty="0"/>
              </a:p>
            </p:txBody>
          </p:sp>
        </p:grpSp>
        <p:grpSp>
          <p:nvGrpSpPr>
            <p:cNvPr id="74" name="Group 21"/>
            <p:cNvGrpSpPr/>
            <p:nvPr/>
          </p:nvGrpSpPr>
          <p:grpSpPr>
            <a:xfrm>
              <a:off x="3586606" y="3276263"/>
              <a:ext cx="261129" cy="305472"/>
              <a:chOff x="3083330" y="135295"/>
              <a:chExt cx="261129" cy="305472"/>
            </a:xfrm>
          </p:grpSpPr>
          <p:sp>
            <p:nvSpPr>
              <p:cNvPr id="91" name="Right Arrow 37"/>
              <p:cNvSpPr/>
              <p:nvPr/>
            </p:nvSpPr>
            <p:spPr>
              <a:xfrm>
                <a:off x="3083330" y="135295"/>
                <a:ext cx="261129" cy="305472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3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2" name="Right Arrow 10"/>
              <p:cNvSpPr/>
              <p:nvPr/>
            </p:nvSpPr>
            <p:spPr>
              <a:xfrm>
                <a:off x="3083330" y="196389"/>
                <a:ext cx="182790" cy="18328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altLang="ko-KR" sz="1100" kern="1200"/>
              </a:p>
            </p:txBody>
          </p:sp>
        </p:grpSp>
        <p:grpSp>
          <p:nvGrpSpPr>
            <p:cNvPr id="75" name="Group 22"/>
            <p:cNvGrpSpPr/>
            <p:nvPr/>
          </p:nvGrpSpPr>
          <p:grpSpPr>
            <a:xfrm>
              <a:off x="3956129" y="3140968"/>
              <a:ext cx="1231742" cy="576064"/>
              <a:chOff x="3452853" y="0"/>
              <a:chExt cx="1231742" cy="576064"/>
            </a:xfrm>
          </p:grpSpPr>
          <p:sp>
            <p:nvSpPr>
              <p:cNvPr id="89" name="Rounded Rectangle 35"/>
              <p:cNvSpPr/>
              <p:nvPr/>
            </p:nvSpPr>
            <p:spPr>
              <a:xfrm>
                <a:off x="3452853" y="0"/>
                <a:ext cx="1231742" cy="576064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0" name="Rounded Rectangle 12"/>
              <p:cNvSpPr/>
              <p:nvPr/>
            </p:nvSpPr>
            <p:spPr>
              <a:xfrm>
                <a:off x="3469725" y="16872"/>
                <a:ext cx="1197998" cy="54232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lvl="0" algn="ctr" defTabSz="57785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altLang="ko-KR" sz="1000" b="1" dirty="0"/>
                  <a:t>Segmentation</a:t>
                </a:r>
              </a:p>
            </p:txBody>
          </p:sp>
        </p:grpSp>
        <p:grpSp>
          <p:nvGrpSpPr>
            <p:cNvPr id="76" name="Group 23"/>
            <p:cNvGrpSpPr/>
            <p:nvPr/>
          </p:nvGrpSpPr>
          <p:grpSpPr>
            <a:xfrm>
              <a:off x="5311046" y="3276263"/>
              <a:ext cx="261129" cy="305472"/>
              <a:chOff x="4807770" y="135295"/>
              <a:chExt cx="261129" cy="305472"/>
            </a:xfrm>
          </p:grpSpPr>
          <p:sp>
            <p:nvSpPr>
              <p:cNvPr id="87" name="Right Arrow 33"/>
              <p:cNvSpPr/>
              <p:nvPr/>
            </p:nvSpPr>
            <p:spPr>
              <a:xfrm>
                <a:off x="4807770" y="135295"/>
                <a:ext cx="261129" cy="305472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3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88" name="Right Arrow 14"/>
              <p:cNvSpPr/>
              <p:nvPr/>
            </p:nvSpPr>
            <p:spPr>
              <a:xfrm>
                <a:off x="4807770" y="196389"/>
                <a:ext cx="182790" cy="18328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altLang="ko-KR" sz="1100" kern="1200"/>
              </a:p>
            </p:txBody>
          </p:sp>
        </p:grpSp>
        <p:grpSp>
          <p:nvGrpSpPr>
            <p:cNvPr id="77" name="Group 24"/>
            <p:cNvGrpSpPr/>
            <p:nvPr/>
          </p:nvGrpSpPr>
          <p:grpSpPr>
            <a:xfrm>
              <a:off x="5680569" y="3140968"/>
              <a:ext cx="1231742" cy="576064"/>
              <a:chOff x="5177293" y="0"/>
              <a:chExt cx="1231742" cy="576064"/>
            </a:xfrm>
          </p:grpSpPr>
          <p:sp>
            <p:nvSpPr>
              <p:cNvPr id="85" name="Rounded Rectangle 31"/>
              <p:cNvSpPr/>
              <p:nvPr/>
            </p:nvSpPr>
            <p:spPr>
              <a:xfrm>
                <a:off x="5177293" y="0"/>
                <a:ext cx="1231742" cy="576064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86" name="Rounded Rectangle 16"/>
              <p:cNvSpPr/>
              <p:nvPr/>
            </p:nvSpPr>
            <p:spPr>
              <a:xfrm>
                <a:off x="5194165" y="16872"/>
                <a:ext cx="1197998" cy="54232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algn="ctr" defTabSz="57785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altLang="ko-KR" sz="1300" b="1" dirty="0"/>
                  <a:t>Feature extraction</a:t>
                </a:r>
              </a:p>
            </p:txBody>
          </p:sp>
        </p:grpSp>
        <p:grpSp>
          <p:nvGrpSpPr>
            <p:cNvPr id="78" name="Group 25"/>
            <p:cNvGrpSpPr/>
            <p:nvPr/>
          </p:nvGrpSpPr>
          <p:grpSpPr>
            <a:xfrm>
              <a:off x="7035486" y="3276263"/>
              <a:ext cx="261129" cy="305472"/>
              <a:chOff x="6532210" y="135295"/>
              <a:chExt cx="261129" cy="305472"/>
            </a:xfrm>
          </p:grpSpPr>
          <p:sp>
            <p:nvSpPr>
              <p:cNvPr id="83" name="Right Arrow 29"/>
              <p:cNvSpPr/>
              <p:nvPr/>
            </p:nvSpPr>
            <p:spPr>
              <a:xfrm>
                <a:off x="6532210" y="135295"/>
                <a:ext cx="261129" cy="305472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3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84" name="Right Arrow 18"/>
              <p:cNvSpPr/>
              <p:nvPr/>
            </p:nvSpPr>
            <p:spPr>
              <a:xfrm>
                <a:off x="6532210" y="196389"/>
                <a:ext cx="182790" cy="18328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altLang="ko-KR" sz="1100" kern="1200"/>
              </a:p>
            </p:txBody>
          </p:sp>
        </p:grpSp>
        <p:grpSp>
          <p:nvGrpSpPr>
            <p:cNvPr id="79" name="Group 26"/>
            <p:cNvGrpSpPr/>
            <p:nvPr/>
          </p:nvGrpSpPr>
          <p:grpSpPr>
            <a:xfrm>
              <a:off x="7405009" y="3140968"/>
              <a:ext cx="1231742" cy="576064"/>
              <a:chOff x="6901733" y="0"/>
              <a:chExt cx="1231742" cy="576064"/>
            </a:xfrm>
          </p:grpSpPr>
          <p:sp>
            <p:nvSpPr>
              <p:cNvPr id="81" name="Rounded Rectangle 27"/>
              <p:cNvSpPr/>
              <p:nvPr/>
            </p:nvSpPr>
            <p:spPr>
              <a:xfrm>
                <a:off x="6901733" y="0"/>
                <a:ext cx="1231742" cy="576064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82" name="Rounded Rectangle 20"/>
              <p:cNvSpPr/>
              <p:nvPr/>
            </p:nvSpPr>
            <p:spPr>
              <a:xfrm>
                <a:off x="6918605" y="16872"/>
                <a:ext cx="1197998" cy="54232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lvl="0" algn="ctr" defTabSz="57785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altLang="ko-KR" sz="1100" b="1" dirty="0"/>
                  <a:t>Classification</a:t>
                </a:r>
                <a:endParaRPr lang="en-US" altLang="ko-KR" sz="1100" b="1" kern="1200" dirty="0"/>
              </a:p>
            </p:txBody>
          </p:sp>
        </p:grpSp>
      </p:grpSp>
      <p:pic>
        <p:nvPicPr>
          <p:cNvPr id="101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1415" y="2279387"/>
            <a:ext cx="1794881" cy="595536"/>
          </a:xfrm>
          <a:prstGeom prst="rect">
            <a:avLst/>
          </a:prstGeom>
        </p:spPr>
      </p:pic>
      <p:pic>
        <p:nvPicPr>
          <p:cNvPr id="102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16" y="2276872"/>
            <a:ext cx="1819425" cy="598051"/>
          </a:xfrm>
          <a:prstGeom prst="rect">
            <a:avLst/>
          </a:prstGeom>
        </p:spPr>
      </p:pic>
      <p:pic>
        <p:nvPicPr>
          <p:cNvPr id="104" name="Picture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7824" y="2278903"/>
            <a:ext cx="1827984" cy="606520"/>
          </a:xfrm>
          <a:prstGeom prst="rect">
            <a:avLst/>
          </a:prstGeom>
        </p:spPr>
      </p:pic>
      <p:sp>
        <p:nvSpPr>
          <p:cNvPr id="105" name="Right Arrow 43"/>
          <p:cNvSpPr/>
          <p:nvPr/>
        </p:nvSpPr>
        <p:spPr>
          <a:xfrm>
            <a:off x="2399741" y="2308271"/>
            <a:ext cx="476086" cy="576064"/>
          </a:xfrm>
          <a:prstGeom prst="rightArrow">
            <a:avLst>
              <a:gd name="adj1" fmla="val 50000"/>
              <a:gd name="adj2" fmla="val 58473"/>
            </a:avLst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Right Arrow 43"/>
          <p:cNvSpPr/>
          <p:nvPr/>
        </p:nvSpPr>
        <p:spPr>
          <a:xfrm>
            <a:off x="4906508" y="2329291"/>
            <a:ext cx="476086" cy="576064"/>
          </a:xfrm>
          <a:prstGeom prst="rightArrow">
            <a:avLst>
              <a:gd name="adj1" fmla="val 50000"/>
              <a:gd name="adj2" fmla="val 58473"/>
            </a:avLst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1878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itle 1"/>
          <p:cNvSpPr>
            <a:spLocks noGrp="1"/>
          </p:cNvSpPr>
          <p:nvPr>
            <p:ph type="title"/>
          </p:nvPr>
        </p:nvSpPr>
        <p:spPr>
          <a:xfrm>
            <a:off x="323528" y="80710"/>
            <a:ext cx="6843735" cy="683994"/>
          </a:xfrm>
        </p:spPr>
        <p:txBody>
          <a:bodyPr>
            <a:normAutofit/>
          </a:bodyPr>
          <a:lstStyle/>
          <a:p>
            <a:r>
              <a:rPr kumimoji="1" lang="en-US" altLang="ja-JP" sz="3200" cap="none" dirty="0"/>
              <a:t>Light-weight Neural-Network</a:t>
            </a:r>
            <a:endParaRPr kumimoji="1" lang="ja-JP" altLang="en-US" sz="3200" cap="none" dirty="0"/>
          </a:p>
        </p:txBody>
      </p:sp>
      <p:grpSp>
        <p:nvGrpSpPr>
          <p:cNvPr id="40" name="그룹 39"/>
          <p:cNvGrpSpPr/>
          <p:nvPr/>
        </p:nvGrpSpPr>
        <p:grpSpPr>
          <a:xfrm>
            <a:off x="6804248" y="764704"/>
            <a:ext cx="2016224" cy="2664296"/>
            <a:chOff x="6732240" y="908720"/>
            <a:chExt cx="2016224" cy="266429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32240" y="908720"/>
              <a:ext cx="1944216" cy="2664296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825185" y="1030591"/>
              <a:ext cx="566655" cy="25618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algn="ctr" fontAlgn="auto">
                <a:lnSpc>
                  <a:spcPct val="170000"/>
                </a:lnSpc>
                <a:spcAft>
                  <a:spcPts val="0"/>
                </a:spcAft>
              </a:pPr>
              <a:r>
                <a:rPr lang="en-US" altLang="ko-KR" sz="1400" b="1" dirty="0">
                  <a:solidFill>
                    <a:srgbClr val="FF8000"/>
                  </a:solidFill>
                </a:rPr>
                <a:t>(1)</a:t>
              </a:r>
              <a:endParaRPr lang="ko-KR" altLang="en-US" sz="1400" b="1" dirty="0">
                <a:solidFill>
                  <a:srgbClr val="FF8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93028" y="1030591"/>
              <a:ext cx="566655" cy="25618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algn="ctr" fontAlgn="auto">
                <a:lnSpc>
                  <a:spcPct val="170000"/>
                </a:lnSpc>
                <a:spcAft>
                  <a:spcPts val="0"/>
                </a:spcAft>
              </a:pPr>
              <a:r>
                <a:rPr lang="en-US" altLang="ko-KR" sz="1400" b="1" dirty="0">
                  <a:solidFill>
                    <a:srgbClr val="FF8000"/>
                  </a:solidFill>
                </a:rPr>
                <a:t>(2)</a:t>
              </a:r>
              <a:endParaRPr lang="ko-KR" altLang="en-US" sz="1400" b="1" dirty="0">
                <a:solidFill>
                  <a:srgbClr val="FF8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81809" y="1030591"/>
              <a:ext cx="566655" cy="25618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algn="ctr" fontAlgn="auto">
                <a:lnSpc>
                  <a:spcPct val="170000"/>
                </a:lnSpc>
                <a:spcAft>
                  <a:spcPts val="0"/>
                </a:spcAft>
              </a:pPr>
              <a:r>
                <a:rPr lang="en-US" altLang="ko-KR" sz="1400" b="1" dirty="0">
                  <a:solidFill>
                    <a:srgbClr val="FF8000"/>
                  </a:solidFill>
                </a:rPr>
                <a:t>(3)</a:t>
              </a:r>
              <a:endParaRPr lang="ko-KR" altLang="en-US" sz="1400" b="1" dirty="0">
                <a:solidFill>
                  <a:srgbClr val="FF8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181809" y="1584634"/>
              <a:ext cx="566655" cy="25618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algn="ctr" fontAlgn="auto">
                <a:lnSpc>
                  <a:spcPct val="170000"/>
                </a:lnSpc>
                <a:spcAft>
                  <a:spcPts val="0"/>
                </a:spcAft>
              </a:pPr>
              <a:r>
                <a:rPr lang="en-US" altLang="ko-KR" sz="1400" b="1" dirty="0">
                  <a:solidFill>
                    <a:srgbClr val="FF8000"/>
                  </a:solidFill>
                </a:rPr>
                <a:t>(6)</a:t>
              </a:r>
              <a:endParaRPr lang="ko-KR" altLang="en-US" sz="1400" b="1" dirty="0">
                <a:solidFill>
                  <a:srgbClr val="FF8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181809" y="2115087"/>
              <a:ext cx="566655" cy="25618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algn="ctr" fontAlgn="auto">
                <a:lnSpc>
                  <a:spcPct val="170000"/>
                </a:lnSpc>
                <a:spcAft>
                  <a:spcPts val="0"/>
                </a:spcAft>
              </a:pPr>
              <a:r>
                <a:rPr lang="en-US" altLang="ko-KR" sz="1400" b="1" dirty="0">
                  <a:solidFill>
                    <a:srgbClr val="FF8000"/>
                  </a:solidFill>
                </a:rPr>
                <a:t>(9)</a:t>
              </a:r>
              <a:endParaRPr lang="ko-KR" altLang="en-US" sz="1400" b="1" dirty="0">
                <a:solidFill>
                  <a:srgbClr val="FF8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81809" y="2587870"/>
              <a:ext cx="566655" cy="25618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algn="ctr" fontAlgn="auto">
                <a:lnSpc>
                  <a:spcPct val="170000"/>
                </a:lnSpc>
                <a:spcAft>
                  <a:spcPts val="0"/>
                </a:spcAft>
              </a:pPr>
              <a:r>
                <a:rPr lang="en-US" altLang="ko-KR" sz="1400" b="1" dirty="0">
                  <a:solidFill>
                    <a:srgbClr val="FF8000"/>
                  </a:solidFill>
                </a:rPr>
                <a:t>(12)</a:t>
              </a:r>
              <a:endParaRPr lang="ko-KR" altLang="en-US" sz="1400" b="1" dirty="0">
                <a:solidFill>
                  <a:srgbClr val="FF8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181809" y="3117232"/>
              <a:ext cx="566655" cy="25618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algn="ctr" fontAlgn="auto">
                <a:lnSpc>
                  <a:spcPct val="170000"/>
                </a:lnSpc>
                <a:spcAft>
                  <a:spcPts val="0"/>
                </a:spcAft>
              </a:pPr>
              <a:r>
                <a:rPr lang="en-US" altLang="ko-KR" sz="1400" b="1" dirty="0">
                  <a:solidFill>
                    <a:srgbClr val="FF8000"/>
                  </a:solidFill>
                </a:rPr>
                <a:t>(15)</a:t>
              </a:r>
              <a:endParaRPr lang="ko-KR" altLang="en-US" sz="1400" b="1" dirty="0">
                <a:solidFill>
                  <a:srgbClr val="FF8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481202" y="1584634"/>
              <a:ext cx="566655" cy="25618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algn="ctr" fontAlgn="auto">
                <a:lnSpc>
                  <a:spcPct val="170000"/>
                </a:lnSpc>
                <a:spcAft>
                  <a:spcPts val="0"/>
                </a:spcAft>
              </a:pPr>
              <a:r>
                <a:rPr lang="en-US" altLang="ko-KR" sz="1400" b="1" dirty="0">
                  <a:solidFill>
                    <a:srgbClr val="FF8000"/>
                  </a:solidFill>
                </a:rPr>
                <a:t>(5)</a:t>
              </a:r>
              <a:endParaRPr lang="ko-KR" altLang="en-US" sz="1400" b="1" dirty="0">
                <a:solidFill>
                  <a:srgbClr val="FF8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81202" y="2115087"/>
              <a:ext cx="566655" cy="25618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algn="ctr" fontAlgn="auto">
                <a:lnSpc>
                  <a:spcPct val="170000"/>
                </a:lnSpc>
                <a:spcAft>
                  <a:spcPts val="0"/>
                </a:spcAft>
              </a:pPr>
              <a:r>
                <a:rPr lang="en-US" altLang="ko-KR" sz="1400" b="1" dirty="0">
                  <a:solidFill>
                    <a:srgbClr val="FF8000"/>
                  </a:solidFill>
                </a:rPr>
                <a:t>(8)</a:t>
              </a:r>
              <a:endParaRPr lang="ko-KR" altLang="en-US" sz="1400" b="1" dirty="0">
                <a:solidFill>
                  <a:srgbClr val="FF8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81202" y="2587870"/>
              <a:ext cx="566655" cy="25618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algn="ctr" fontAlgn="auto">
                <a:lnSpc>
                  <a:spcPct val="170000"/>
                </a:lnSpc>
                <a:spcAft>
                  <a:spcPts val="0"/>
                </a:spcAft>
              </a:pPr>
              <a:r>
                <a:rPr lang="en-US" altLang="ko-KR" sz="1400" b="1" dirty="0">
                  <a:solidFill>
                    <a:srgbClr val="FF8000"/>
                  </a:solidFill>
                </a:rPr>
                <a:t>(11)</a:t>
              </a:r>
              <a:endParaRPr lang="ko-KR" altLang="en-US" sz="1400" b="1" dirty="0">
                <a:solidFill>
                  <a:srgbClr val="FF8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481202" y="3117232"/>
              <a:ext cx="566655" cy="25618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algn="ctr" fontAlgn="auto">
                <a:lnSpc>
                  <a:spcPct val="170000"/>
                </a:lnSpc>
                <a:spcAft>
                  <a:spcPts val="0"/>
                </a:spcAft>
              </a:pPr>
              <a:r>
                <a:rPr lang="en-US" altLang="ko-KR" sz="1400" b="1" dirty="0">
                  <a:solidFill>
                    <a:srgbClr val="FF8000"/>
                  </a:solidFill>
                </a:rPr>
                <a:t>(14)</a:t>
              </a:r>
              <a:endParaRPr lang="ko-KR" altLang="en-US" sz="1400" b="1" dirty="0">
                <a:solidFill>
                  <a:srgbClr val="FF8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863289" y="1584634"/>
              <a:ext cx="566655" cy="25618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algn="ctr" fontAlgn="auto">
                <a:lnSpc>
                  <a:spcPct val="170000"/>
                </a:lnSpc>
                <a:spcAft>
                  <a:spcPts val="0"/>
                </a:spcAft>
              </a:pPr>
              <a:r>
                <a:rPr lang="en-US" altLang="ko-KR" sz="1400" b="1" dirty="0">
                  <a:solidFill>
                    <a:srgbClr val="FF8000"/>
                  </a:solidFill>
                </a:rPr>
                <a:t>(4)</a:t>
              </a:r>
              <a:endParaRPr lang="ko-KR" altLang="en-US" sz="1400" b="1" dirty="0">
                <a:solidFill>
                  <a:srgbClr val="FF8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63289" y="2115087"/>
              <a:ext cx="566655" cy="25618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algn="ctr" fontAlgn="auto">
                <a:lnSpc>
                  <a:spcPct val="170000"/>
                </a:lnSpc>
                <a:spcAft>
                  <a:spcPts val="0"/>
                </a:spcAft>
              </a:pPr>
              <a:r>
                <a:rPr lang="en-US" altLang="ko-KR" sz="1400" b="1" dirty="0">
                  <a:solidFill>
                    <a:srgbClr val="FF8000"/>
                  </a:solidFill>
                </a:rPr>
                <a:t>(7)</a:t>
              </a:r>
              <a:endParaRPr lang="ko-KR" altLang="en-US" sz="1400" b="1" dirty="0">
                <a:solidFill>
                  <a:srgbClr val="FF8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863289" y="2587870"/>
              <a:ext cx="566655" cy="25618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algn="ctr" fontAlgn="auto">
                <a:lnSpc>
                  <a:spcPct val="170000"/>
                </a:lnSpc>
                <a:spcAft>
                  <a:spcPts val="0"/>
                </a:spcAft>
              </a:pPr>
              <a:r>
                <a:rPr lang="en-US" altLang="ko-KR" sz="1400" b="1" dirty="0">
                  <a:solidFill>
                    <a:srgbClr val="FF8000"/>
                  </a:solidFill>
                </a:rPr>
                <a:t>(10)</a:t>
              </a:r>
              <a:endParaRPr lang="ko-KR" altLang="en-US" sz="1400" b="1" dirty="0">
                <a:solidFill>
                  <a:srgbClr val="FF8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863289" y="3117232"/>
              <a:ext cx="566655" cy="25618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algn="ctr" fontAlgn="auto">
                <a:lnSpc>
                  <a:spcPct val="170000"/>
                </a:lnSpc>
                <a:spcAft>
                  <a:spcPts val="0"/>
                </a:spcAft>
              </a:pPr>
              <a:r>
                <a:rPr lang="en-US" altLang="ko-KR" sz="1400" b="1" dirty="0">
                  <a:solidFill>
                    <a:srgbClr val="FF8000"/>
                  </a:solidFill>
                </a:rPr>
                <a:t>(13)</a:t>
              </a:r>
              <a:endParaRPr lang="ko-KR" altLang="en-US" sz="1400" b="1" dirty="0">
                <a:solidFill>
                  <a:srgbClr val="FF8000"/>
                </a:solidFill>
              </a:endParaRPr>
            </a:p>
          </p:txBody>
        </p:sp>
      </p:grpSp>
      <p:sp>
        <p:nvSpPr>
          <p:cNvPr id="20" name="Content Placeholder 2"/>
          <p:cNvSpPr txBox="1">
            <a:spLocks/>
          </p:cNvSpPr>
          <p:nvPr/>
        </p:nvSpPr>
        <p:spPr bwMode="auto">
          <a:xfrm>
            <a:off x="175318" y="908720"/>
            <a:ext cx="8357122" cy="509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v"/>
              <a:defRPr sz="2000" b="1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457200" indent="-182563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l"/>
              <a:defRPr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600" b="1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16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ü"/>
              <a:defRPr sz="14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kumimoji="1" lang="en-US" altLang="ja-JP" sz="1800" dirty="0"/>
              <a:t>Low Complexity Feature extraction</a:t>
            </a:r>
            <a:endParaRPr lang="en-US" altLang="ko-KR" sz="1800" dirty="0"/>
          </a:p>
          <a:p>
            <a:pPr indent="-76200" eaLnBrk="1" hangingPunct="1">
              <a:buFont typeface="Wingdings" panose="05000000000000000000" pitchFamily="2" charset="2"/>
              <a:buChar char="l"/>
            </a:pPr>
            <a:r>
              <a:rPr lang="en-US" altLang="ko-KR" sz="1800" b="0" dirty="0"/>
              <a:t> Normalized Density for Scale-Invariance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175318" y="1623207"/>
            <a:ext cx="8357122" cy="1905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v"/>
              <a:defRPr sz="2000" b="1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457200" indent="-182563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l"/>
              <a:defRPr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600" b="1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16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ü"/>
              <a:defRPr sz="14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/>
            <a:r>
              <a:rPr lang="en-US" altLang="ko-KR" sz="1800" b="0" dirty="0">
                <a:solidFill>
                  <a:srgbClr val="002060"/>
                </a:solidFill>
              </a:rPr>
              <a:t> Normalized Gradient for enhanced accuracy</a:t>
            </a:r>
            <a:endParaRPr lang="en-US" altLang="ko-KR" sz="1800" dirty="0"/>
          </a:p>
          <a:p>
            <a:pPr indent="-74613" eaLnBrk="1" hangingPunct="1">
              <a:buFont typeface="Wingdings" panose="05000000000000000000" pitchFamily="2" charset="2"/>
              <a:buChar char="l"/>
            </a:pPr>
            <a:r>
              <a:rPr lang="en-US" altLang="ko-KR" sz="1800" b="0" dirty="0"/>
              <a:t> Adaptive gradient threshold</a:t>
            </a:r>
          </a:p>
          <a:p>
            <a:pPr marL="268287" indent="0" eaLnBrk="1" hangingPunct="1">
              <a:buNone/>
            </a:pPr>
            <a:r>
              <a:rPr lang="en-US" altLang="ko-KR" sz="1400" i="1" dirty="0"/>
              <a:t>               </a:t>
            </a:r>
          </a:p>
          <a:p>
            <a:pPr marL="268287" indent="0" eaLnBrk="1" hangingPunct="1">
              <a:buNone/>
            </a:pPr>
            <a:endParaRPr lang="en-US" altLang="ko-KR" sz="1400" dirty="0"/>
          </a:p>
          <a:p>
            <a:pPr marL="554037" indent="-285750" eaLnBrk="1" hangingPunct="1">
              <a:buFont typeface="Wingdings" panose="05000000000000000000" pitchFamily="2" charset="2"/>
              <a:buChar char="l"/>
            </a:pPr>
            <a:r>
              <a:rPr lang="en-US" altLang="ko-KR" sz="1800" b="0" dirty="0"/>
              <a:t>Pixel gradient directions are quantized to 18 bins</a:t>
            </a:r>
            <a:endParaRPr lang="en-US" altLang="ko-KR" sz="1800" dirty="0"/>
          </a:p>
          <a:p>
            <a:pPr marL="625475" eaLnBrk="1" hangingPunct="1">
              <a:buFont typeface="Wingdings" panose="05000000000000000000" pitchFamily="2" charset="2"/>
              <a:buChar char="l"/>
            </a:pPr>
            <a:endParaRPr lang="en-US" altLang="ko-KR" sz="1800" dirty="0"/>
          </a:p>
        </p:txBody>
      </p:sp>
      <p:grpSp>
        <p:nvGrpSpPr>
          <p:cNvPr id="44" name="그룹 43"/>
          <p:cNvGrpSpPr/>
          <p:nvPr/>
        </p:nvGrpSpPr>
        <p:grpSpPr>
          <a:xfrm>
            <a:off x="6804248" y="3789040"/>
            <a:ext cx="2016224" cy="2638574"/>
            <a:chOff x="6804248" y="3886770"/>
            <a:chExt cx="2016224" cy="263857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4248" y="3900564"/>
              <a:ext cx="1949973" cy="262478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6897193" y="3969124"/>
              <a:ext cx="566655" cy="25618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algn="ctr" fontAlgn="auto">
                <a:lnSpc>
                  <a:spcPct val="170000"/>
                </a:lnSpc>
                <a:spcAft>
                  <a:spcPts val="0"/>
                </a:spcAft>
              </a:pPr>
              <a:r>
                <a:rPr lang="en-US" altLang="ko-KR" sz="1400" b="1" dirty="0">
                  <a:solidFill>
                    <a:srgbClr val="FF8000"/>
                  </a:solidFill>
                </a:rPr>
                <a:t>(1)</a:t>
              </a:r>
              <a:endParaRPr lang="ko-KR" altLang="en-US" sz="1400" b="1" dirty="0">
                <a:solidFill>
                  <a:srgbClr val="FF8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565036" y="3969124"/>
              <a:ext cx="566655" cy="25618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algn="ctr" fontAlgn="auto">
                <a:lnSpc>
                  <a:spcPct val="170000"/>
                </a:lnSpc>
                <a:spcAft>
                  <a:spcPts val="0"/>
                </a:spcAft>
              </a:pPr>
              <a:r>
                <a:rPr lang="en-US" altLang="ko-KR" sz="1400" b="1" dirty="0">
                  <a:solidFill>
                    <a:srgbClr val="FF8000"/>
                  </a:solidFill>
                </a:rPr>
                <a:t>(2)</a:t>
              </a:r>
              <a:endParaRPr lang="ko-KR" altLang="en-US" sz="1400" b="1" dirty="0">
                <a:solidFill>
                  <a:srgbClr val="FF80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253817" y="3969124"/>
              <a:ext cx="566655" cy="25618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algn="ctr" fontAlgn="auto">
                <a:lnSpc>
                  <a:spcPct val="170000"/>
                </a:lnSpc>
                <a:spcAft>
                  <a:spcPts val="0"/>
                </a:spcAft>
              </a:pPr>
              <a:r>
                <a:rPr lang="en-US" altLang="ko-KR" sz="1400" b="1" dirty="0">
                  <a:solidFill>
                    <a:srgbClr val="FF8000"/>
                  </a:solidFill>
                </a:rPr>
                <a:t>(3)</a:t>
              </a:r>
              <a:endParaRPr lang="ko-KR" altLang="en-US" sz="1400" b="1" dirty="0">
                <a:solidFill>
                  <a:srgbClr val="FF80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253817" y="4523167"/>
              <a:ext cx="566655" cy="25618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algn="ctr" fontAlgn="auto">
                <a:lnSpc>
                  <a:spcPct val="170000"/>
                </a:lnSpc>
                <a:spcAft>
                  <a:spcPts val="0"/>
                </a:spcAft>
              </a:pPr>
              <a:r>
                <a:rPr lang="en-US" altLang="ko-KR" sz="1400" b="1" dirty="0">
                  <a:solidFill>
                    <a:srgbClr val="FF8000"/>
                  </a:solidFill>
                </a:rPr>
                <a:t>(6)</a:t>
              </a:r>
              <a:endParaRPr lang="ko-KR" altLang="en-US" sz="1400" b="1" dirty="0">
                <a:solidFill>
                  <a:srgbClr val="FF8000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253817" y="5053620"/>
              <a:ext cx="566655" cy="25618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algn="ctr" fontAlgn="auto">
                <a:lnSpc>
                  <a:spcPct val="170000"/>
                </a:lnSpc>
                <a:spcAft>
                  <a:spcPts val="0"/>
                </a:spcAft>
              </a:pPr>
              <a:r>
                <a:rPr lang="en-US" altLang="ko-KR" sz="1400" b="1" dirty="0">
                  <a:solidFill>
                    <a:srgbClr val="FF8000"/>
                  </a:solidFill>
                </a:rPr>
                <a:t>(9)</a:t>
              </a:r>
              <a:endParaRPr lang="ko-KR" altLang="en-US" sz="1400" b="1" dirty="0">
                <a:solidFill>
                  <a:srgbClr val="FF80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53817" y="5526403"/>
              <a:ext cx="566655" cy="25618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algn="ctr" fontAlgn="auto">
                <a:lnSpc>
                  <a:spcPct val="170000"/>
                </a:lnSpc>
                <a:spcAft>
                  <a:spcPts val="0"/>
                </a:spcAft>
              </a:pPr>
              <a:r>
                <a:rPr lang="en-US" altLang="ko-KR" sz="1400" b="1" dirty="0">
                  <a:solidFill>
                    <a:srgbClr val="FF8000"/>
                  </a:solidFill>
                </a:rPr>
                <a:t>(12)</a:t>
              </a:r>
              <a:endParaRPr lang="ko-KR" altLang="en-US" sz="1400" b="1" dirty="0">
                <a:solidFill>
                  <a:srgbClr val="FF800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53817" y="6055765"/>
              <a:ext cx="566655" cy="25618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algn="ctr" fontAlgn="auto">
                <a:lnSpc>
                  <a:spcPct val="170000"/>
                </a:lnSpc>
                <a:spcAft>
                  <a:spcPts val="0"/>
                </a:spcAft>
              </a:pPr>
              <a:r>
                <a:rPr lang="en-US" altLang="ko-KR" sz="1400" b="1" dirty="0">
                  <a:solidFill>
                    <a:srgbClr val="FF8000"/>
                  </a:solidFill>
                </a:rPr>
                <a:t>(15)</a:t>
              </a:r>
              <a:endParaRPr lang="ko-KR" altLang="en-US" sz="1400" b="1" dirty="0">
                <a:solidFill>
                  <a:srgbClr val="FF8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553210" y="4523167"/>
              <a:ext cx="566655" cy="25618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algn="ctr" fontAlgn="auto">
                <a:lnSpc>
                  <a:spcPct val="170000"/>
                </a:lnSpc>
                <a:spcAft>
                  <a:spcPts val="0"/>
                </a:spcAft>
              </a:pPr>
              <a:r>
                <a:rPr lang="en-US" altLang="ko-KR" sz="1400" b="1" dirty="0">
                  <a:solidFill>
                    <a:srgbClr val="FF8000"/>
                  </a:solidFill>
                </a:rPr>
                <a:t>(5)</a:t>
              </a:r>
              <a:endParaRPr lang="ko-KR" altLang="en-US" sz="1400" b="1" dirty="0">
                <a:solidFill>
                  <a:srgbClr val="FF80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553210" y="5053620"/>
              <a:ext cx="566655" cy="25618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algn="ctr" fontAlgn="auto">
                <a:lnSpc>
                  <a:spcPct val="170000"/>
                </a:lnSpc>
                <a:spcAft>
                  <a:spcPts val="0"/>
                </a:spcAft>
              </a:pPr>
              <a:r>
                <a:rPr lang="en-US" altLang="ko-KR" sz="1400" b="1" dirty="0">
                  <a:solidFill>
                    <a:srgbClr val="FF8000"/>
                  </a:solidFill>
                </a:rPr>
                <a:t>(8)</a:t>
              </a:r>
              <a:endParaRPr lang="ko-KR" altLang="en-US" sz="1400" b="1" dirty="0">
                <a:solidFill>
                  <a:srgbClr val="FF8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553210" y="5526403"/>
              <a:ext cx="566655" cy="25618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algn="ctr" fontAlgn="auto">
                <a:lnSpc>
                  <a:spcPct val="170000"/>
                </a:lnSpc>
                <a:spcAft>
                  <a:spcPts val="0"/>
                </a:spcAft>
              </a:pPr>
              <a:r>
                <a:rPr lang="en-US" altLang="ko-KR" sz="1400" b="1" dirty="0">
                  <a:solidFill>
                    <a:srgbClr val="FF8000"/>
                  </a:solidFill>
                </a:rPr>
                <a:t>(11)</a:t>
              </a:r>
              <a:endParaRPr lang="ko-KR" altLang="en-US" sz="1400" b="1" dirty="0">
                <a:solidFill>
                  <a:srgbClr val="FF8000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553210" y="6055765"/>
              <a:ext cx="566655" cy="25618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algn="ctr" fontAlgn="auto">
                <a:lnSpc>
                  <a:spcPct val="170000"/>
                </a:lnSpc>
                <a:spcAft>
                  <a:spcPts val="0"/>
                </a:spcAft>
              </a:pPr>
              <a:r>
                <a:rPr lang="en-US" altLang="ko-KR" sz="1400" b="1" dirty="0">
                  <a:solidFill>
                    <a:srgbClr val="FF8000"/>
                  </a:solidFill>
                </a:rPr>
                <a:t>(14)</a:t>
              </a:r>
              <a:endParaRPr lang="ko-KR" altLang="en-US" sz="1400" b="1" dirty="0">
                <a:solidFill>
                  <a:srgbClr val="FF800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935297" y="4523167"/>
              <a:ext cx="566655" cy="25618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algn="ctr" fontAlgn="auto">
                <a:lnSpc>
                  <a:spcPct val="170000"/>
                </a:lnSpc>
                <a:spcAft>
                  <a:spcPts val="0"/>
                </a:spcAft>
              </a:pPr>
              <a:r>
                <a:rPr lang="en-US" altLang="ko-KR" sz="1400" b="1" dirty="0">
                  <a:solidFill>
                    <a:srgbClr val="FF8000"/>
                  </a:solidFill>
                </a:rPr>
                <a:t>(4)</a:t>
              </a:r>
              <a:endParaRPr lang="ko-KR" altLang="en-US" sz="1400" b="1" dirty="0">
                <a:solidFill>
                  <a:srgbClr val="FF8000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935297" y="5053620"/>
              <a:ext cx="566655" cy="25618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algn="ctr" fontAlgn="auto">
                <a:lnSpc>
                  <a:spcPct val="170000"/>
                </a:lnSpc>
                <a:spcAft>
                  <a:spcPts val="0"/>
                </a:spcAft>
              </a:pPr>
              <a:r>
                <a:rPr lang="en-US" altLang="ko-KR" sz="1400" b="1" dirty="0">
                  <a:solidFill>
                    <a:srgbClr val="FF8000"/>
                  </a:solidFill>
                </a:rPr>
                <a:t>(7)</a:t>
              </a:r>
              <a:endParaRPr lang="ko-KR" altLang="en-US" sz="1400" b="1" dirty="0">
                <a:solidFill>
                  <a:srgbClr val="FF8000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935297" y="5526403"/>
              <a:ext cx="566655" cy="25618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algn="ctr" fontAlgn="auto">
                <a:lnSpc>
                  <a:spcPct val="170000"/>
                </a:lnSpc>
                <a:spcAft>
                  <a:spcPts val="0"/>
                </a:spcAft>
              </a:pPr>
              <a:r>
                <a:rPr lang="en-US" altLang="ko-KR" sz="1400" b="1" dirty="0">
                  <a:solidFill>
                    <a:srgbClr val="FF8000"/>
                  </a:solidFill>
                </a:rPr>
                <a:t>(10)</a:t>
              </a:r>
              <a:endParaRPr lang="ko-KR" altLang="en-US" sz="1400" b="1" dirty="0">
                <a:solidFill>
                  <a:srgbClr val="FF8000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935297" y="6055765"/>
              <a:ext cx="566655" cy="25618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algn="ctr" fontAlgn="auto">
                <a:lnSpc>
                  <a:spcPct val="170000"/>
                </a:lnSpc>
                <a:spcAft>
                  <a:spcPts val="0"/>
                </a:spcAft>
              </a:pPr>
              <a:r>
                <a:rPr lang="en-US" altLang="ko-KR" sz="1400" b="1" dirty="0">
                  <a:solidFill>
                    <a:srgbClr val="FF8000"/>
                  </a:solidFill>
                </a:rPr>
                <a:t>(13)</a:t>
              </a:r>
              <a:endParaRPr lang="ko-KR" altLang="en-US" sz="1400" b="1" dirty="0">
                <a:solidFill>
                  <a:srgbClr val="FF8000"/>
                </a:solidFill>
              </a:endParaRPr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7452320" y="3886770"/>
              <a:ext cx="0" cy="262478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8149540" y="3900564"/>
              <a:ext cx="0" cy="262478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6804248" y="4421872"/>
              <a:ext cx="1944216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6804248" y="4997936"/>
              <a:ext cx="1944216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>
              <a:off x="6804248" y="5517232"/>
              <a:ext cx="1944216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6827108" y="6021288"/>
              <a:ext cx="1944216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Content Placeholder 2"/>
          <p:cNvSpPr txBox="1">
            <a:spLocks/>
          </p:cNvSpPr>
          <p:nvPr/>
        </p:nvSpPr>
        <p:spPr bwMode="auto">
          <a:xfrm>
            <a:off x="6732240" y="6453336"/>
            <a:ext cx="2520280" cy="31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v"/>
              <a:defRPr sz="2000" b="1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457200" indent="-182563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l"/>
              <a:defRPr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600" b="1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16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ü"/>
              <a:defRPr sz="14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500" dirty="0"/>
              <a:t>&lt; Gradient Direction &gt;</a:t>
            </a:r>
          </a:p>
        </p:txBody>
      </p:sp>
      <p:sp>
        <p:nvSpPr>
          <p:cNvPr id="52" name="Content Placeholder 2"/>
          <p:cNvSpPr txBox="1">
            <a:spLocks/>
          </p:cNvSpPr>
          <p:nvPr/>
        </p:nvSpPr>
        <p:spPr bwMode="auto">
          <a:xfrm>
            <a:off x="7202388" y="3451128"/>
            <a:ext cx="1224136" cy="31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v"/>
              <a:defRPr sz="2000" b="1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457200" indent="-182563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l"/>
              <a:defRPr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600" b="1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16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ü"/>
              <a:defRPr sz="14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500" dirty="0"/>
              <a:t>&lt; Density 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2285082"/>
            <a:ext cx="3856943" cy="639862"/>
          </a:xfrm>
          <a:prstGeom prst="rect">
            <a:avLst/>
          </a:prstGeom>
        </p:spPr>
      </p:pic>
      <p:grpSp>
        <p:nvGrpSpPr>
          <p:cNvPr id="49" name="그룹 48"/>
          <p:cNvGrpSpPr/>
          <p:nvPr/>
        </p:nvGrpSpPr>
        <p:grpSpPr>
          <a:xfrm>
            <a:off x="217294" y="3429000"/>
            <a:ext cx="6442938" cy="3384376"/>
            <a:chOff x="395536" y="1412776"/>
            <a:chExt cx="5040560" cy="4974059"/>
          </a:xfrm>
        </p:grpSpPr>
        <p:sp>
          <p:nvSpPr>
            <p:cNvPr id="50" name="직사각형 49"/>
            <p:cNvSpPr/>
            <p:nvPr/>
          </p:nvSpPr>
          <p:spPr>
            <a:xfrm>
              <a:off x="395536" y="1412776"/>
              <a:ext cx="4968552" cy="497405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grpSp>
          <p:nvGrpSpPr>
            <p:cNvPr id="53" name="그룹 52"/>
            <p:cNvGrpSpPr/>
            <p:nvPr/>
          </p:nvGrpSpPr>
          <p:grpSpPr>
            <a:xfrm>
              <a:off x="539552" y="1543296"/>
              <a:ext cx="4896544" cy="4694017"/>
              <a:chOff x="3707904" y="1190773"/>
              <a:chExt cx="5112568" cy="5262563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5076056" y="2090796"/>
                <a:ext cx="216024" cy="216024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 b="1">
                  <a:latin typeface="Arial (본문)"/>
                </a:endParaRPr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5076056" y="4179028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 b="1">
                  <a:latin typeface="Arial (본문)"/>
                </a:endParaRPr>
              </a:p>
            </p:txBody>
          </p:sp>
          <p:sp>
            <p:nvSpPr>
              <p:cNvPr id="56" name="타원 55"/>
              <p:cNvSpPr/>
              <p:nvPr/>
            </p:nvSpPr>
            <p:spPr>
              <a:xfrm>
                <a:off x="5076056" y="4539068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 b="1">
                  <a:latin typeface="Arial (본문)"/>
                </a:endParaRPr>
              </a:p>
            </p:txBody>
          </p:sp>
          <p:sp>
            <p:nvSpPr>
              <p:cNvPr id="57" name="타원 56"/>
              <p:cNvSpPr/>
              <p:nvPr/>
            </p:nvSpPr>
            <p:spPr>
              <a:xfrm>
                <a:off x="5076056" y="3861048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 b="1">
                  <a:latin typeface="Arial (본문)"/>
                </a:endParaRPr>
              </a:p>
            </p:txBody>
          </p:sp>
          <p:sp>
            <p:nvSpPr>
              <p:cNvPr id="58" name="타원 57"/>
              <p:cNvSpPr/>
              <p:nvPr/>
            </p:nvSpPr>
            <p:spPr>
              <a:xfrm>
                <a:off x="5076056" y="5805264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 b="1">
                  <a:latin typeface="Arial (본문)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4804020" y="1196752"/>
                <a:ext cx="632076" cy="235538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algn="ctr" fontAlgn="auto">
                  <a:spcAft>
                    <a:spcPts val="0"/>
                  </a:spcAft>
                </a:pPr>
                <a:r>
                  <a:rPr lang="en-US" altLang="ko-KR" sz="1050" b="1" dirty="0">
                    <a:latin typeface="Arial (본문)"/>
                  </a:rPr>
                  <a:t>Input</a:t>
                </a:r>
              </a:p>
              <a:p>
                <a:pPr algn="ctr" fontAlgn="auto">
                  <a:spcAft>
                    <a:spcPts val="0"/>
                  </a:spcAft>
                </a:pPr>
                <a:r>
                  <a:rPr lang="en-US" altLang="ko-KR" sz="1050" b="1" dirty="0">
                    <a:latin typeface="Arial (본문)"/>
                  </a:rPr>
                  <a:t>Layer</a:t>
                </a:r>
                <a:endParaRPr lang="ko-KR" altLang="en-US" sz="1050" b="1" dirty="0">
                  <a:latin typeface="Arial (본문)"/>
                </a:endParaRPr>
              </a:p>
            </p:txBody>
          </p:sp>
          <p:sp>
            <p:nvSpPr>
              <p:cNvPr id="60" name="타원 59"/>
              <p:cNvSpPr/>
              <p:nvPr/>
            </p:nvSpPr>
            <p:spPr>
              <a:xfrm>
                <a:off x="6371401" y="1628378"/>
                <a:ext cx="216024" cy="216024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 b="1">
                  <a:latin typeface="Arial (본문)"/>
                </a:endParaRPr>
              </a:p>
            </p:txBody>
          </p:sp>
          <p:sp>
            <p:nvSpPr>
              <p:cNvPr id="61" name="타원 60"/>
              <p:cNvSpPr/>
              <p:nvPr/>
            </p:nvSpPr>
            <p:spPr>
              <a:xfrm>
                <a:off x="6371401" y="206042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  <a:latin typeface="Arial (본문)"/>
                </a:endParaRPr>
              </a:p>
            </p:txBody>
          </p:sp>
          <p:sp>
            <p:nvSpPr>
              <p:cNvPr id="62" name="타원 61"/>
              <p:cNvSpPr/>
              <p:nvPr/>
            </p:nvSpPr>
            <p:spPr>
              <a:xfrm>
                <a:off x="5076056" y="249289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 b="1">
                  <a:latin typeface="Arial (본문)"/>
                </a:endParaRPr>
              </a:p>
            </p:txBody>
          </p:sp>
          <p:sp>
            <p:nvSpPr>
              <p:cNvPr id="63" name="타원 62"/>
              <p:cNvSpPr/>
              <p:nvPr/>
            </p:nvSpPr>
            <p:spPr>
              <a:xfrm>
                <a:off x="6371401" y="2492474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  <a:latin typeface="Arial (본문)"/>
                </a:endParaRPr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7805752" y="1962570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 b="1">
                  <a:latin typeface="Arial (본문)"/>
                </a:endParaRPr>
              </a:p>
            </p:txBody>
          </p:sp>
          <p:sp>
            <p:nvSpPr>
              <p:cNvPr id="65" name="타원 64"/>
              <p:cNvSpPr/>
              <p:nvPr/>
            </p:nvSpPr>
            <p:spPr>
              <a:xfrm>
                <a:off x="7805752" y="2394618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 b="1">
                  <a:latin typeface="Arial (본문)"/>
                </a:endParaRPr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7805752" y="282666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 b="1">
                  <a:latin typeface="Arial (본문)"/>
                </a:endParaRPr>
              </a:p>
            </p:txBody>
          </p:sp>
          <p:sp>
            <p:nvSpPr>
              <p:cNvPr id="67" name="타원 66"/>
              <p:cNvSpPr/>
              <p:nvPr/>
            </p:nvSpPr>
            <p:spPr>
              <a:xfrm>
                <a:off x="7805752" y="3258714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 b="1">
                  <a:latin typeface="Arial (본문)"/>
                </a:endParaRPr>
              </a:p>
            </p:txBody>
          </p:sp>
          <p:sp>
            <p:nvSpPr>
              <p:cNvPr id="68" name="타원 67"/>
              <p:cNvSpPr/>
              <p:nvPr/>
            </p:nvSpPr>
            <p:spPr>
              <a:xfrm>
                <a:off x="7805752" y="3690762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 b="1">
                  <a:latin typeface="Arial (본문)"/>
                </a:endParaRPr>
              </a:p>
            </p:txBody>
          </p:sp>
          <p:sp>
            <p:nvSpPr>
              <p:cNvPr id="69" name="타원 68"/>
              <p:cNvSpPr/>
              <p:nvPr/>
            </p:nvSpPr>
            <p:spPr>
              <a:xfrm>
                <a:off x="7805752" y="4122810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 b="1">
                  <a:latin typeface="Arial (본문)"/>
                </a:endParaRPr>
              </a:p>
            </p:txBody>
          </p:sp>
          <p:sp>
            <p:nvSpPr>
              <p:cNvPr id="70" name="타원 69"/>
              <p:cNvSpPr/>
              <p:nvPr/>
            </p:nvSpPr>
            <p:spPr>
              <a:xfrm>
                <a:off x="7805752" y="4554858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 b="1">
                  <a:latin typeface="Arial (본문)"/>
                </a:endParaRPr>
              </a:p>
            </p:txBody>
          </p:sp>
          <p:sp>
            <p:nvSpPr>
              <p:cNvPr id="71" name="타원 70"/>
              <p:cNvSpPr/>
              <p:nvPr/>
            </p:nvSpPr>
            <p:spPr>
              <a:xfrm>
                <a:off x="7805752" y="498690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 b="1">
                  <a:latin typeface="Arial (본문)"/>
                </a:endParaRPr>
              </a:p>
            </p:txBody>
          </p:sp>
          <p:sp>
            <p:nvSpPr>
              <p:cNvPr id="72" name="타원 71"/>
              <p:cNvSpPr/>
              <p:nvPr/>
            </p:nvSpPr>
            <p:spPr>
              <a:xfrm>
                <a:off x="7805752" y="5851002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 b="1">
                  <a:latin typeface="Arial (본문)"/>
                </a:endParaRPr>
              </a:p>
            </p:txBody>
          </p:sp>
          <p:sp>
            <p:nvSpPr>
              <p:cNvPr id="73" name="타원 72"/>
              <p:cNvSpPr/>
              <p:nvPr/>
            </p:nvSpPr>
            <p:spPr>
              <a:xfrm>
                <a:off x="7805752" y="5418954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 b="1">
                  <a:latin typeface="Arial (본문)"/>
                </a:endParaRPr>
              </a:p>
            </p:txBody>
          </p:sp>
          <p:sp>
            <p:nvSpPr>
              <p:cNvPr id="74" name="타원 73"/>
              <p:cNvSpPr/>
              <p:nvPr/>
            </p:nvSpPr>
            <p:spPr>
              <a:xfrm>
                <a:off x="6372200" y="3572594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  <a:latin typeface="Arial (본문)"/>
                </a:endParaRPr>
              </a:p>
            </p:txBody>
          </p:sp>
          <p:sp>
            <p:nvSpPr>
              <p:cNvPr id="75" name="타원 74"/>
              <p:cNvSpPr/>
              <p:nvPr/>
            </p:nvSpPr>
            <p:spPr>
              <a:xfrm>
                <a:off x="6372200" y="4004642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 b="1">
                  <a:latin typeface="Arial (본문)"/>
                </a:endParaRPr>
              </a:p>
            </p:txBody>
          </p:sp>
          <p:sp>
            <p:nvSpPr>
              <p:cNvPr id="76" name="타원 75"/>
              <p:cNvSpPr/>
              <p:nvPr/>
            </p:nvSpPr>
            <p:spPr>
              <a:xfrm>
                <a:off x="6372200" y="4436690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 b="1">
                  <a:latin typeface="Arial (본문)"/>
                </a:endParaRPr>
              </a:p>
            </p:txBody>
          </p:sp>
          <p:sp>
            <p:nvSpPr>
              <p:cNvPr id="77" name="타원 76"/>
              <p:cNvSpPr/>
              <p:nvPr/>
            </p:nvSpPr>
            <p:spPr>
              <a:xfrm>
                <a:off x="6371401" y="537321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 b="1">
                  <a:latin typeface="Arial (본문)"/>
                </a:endParaRPr>
              </a:p>
            </p:txBody>
          </p:sp>
          <p:sp>
            <p:nvSpPr>
              <p:cNvPr id="78" name="타원 77"/>
              <p:cNvSpPr/>
              <p:nvPr/>
            </p:nvSpPr>
            <p:spPr>
              <a:xfrm>
                <a:off x="6371401" y="5805264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 b="1">
                  <a:latin typeface="Arial (본문)"/>
                </a:endParaRPr>
              </a:p>
            </p:txBody>
          </p:sp>
          <p:sp>
            <p:nvSpPr>
              <p:cNvPr id="79" name="타원 78"/>
              <p:cNvSpPr/>
              <p:nvPr/>
            </p:nvSpPr>
            <p:spPr>
              <a:xfrm>
                <a:off x="6371400" y="6237312"/>
                <a:ext cx="216025" cy="21602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>
                  <a:solidFill>
                    <a:schemeClr val="tx1"/>
                  </a:solidFill>
                  <a:latin typeface="Arial (본문)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6019637" y="1196752"/>
                <a:ext cx="792609" cy="235538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algn="ctr" fontAlgn="auto">
                  <a:spcAft>
                    <a:spcPts val="0"/>
                  </a:spcAft>
                </a:pPr>
                <a:r>
                  <a:rPr lang="en-US" altLang="ko-KR" sz="1050" b="1" dirty="0">
                    <a:latin typeface="Arial (본문)"/>
                  </a:rPr>
                  <a:t>Hidden</a:t>
                </a:r>
              </a:p>
              <a:p>
                <a:pPr algn="ctr" fontAlgn="auto">
                  <a:spcAft>
                    <a:spcPts val="0"/>
                  </a:spcAft>
                </a:pPr>
                <a:r>
                  <a:rPr lang="en-US" altLang="ko-KR" sz="1050" b="1" dirty="0">
                    <a:latin typeface="Arial (본문)"/>
                  </a:rPr>
                  <a:t>Layer</a:t>
                </a:r>
                <a:endParaRPr lang="ko-KR" altLang="en-US" sz="1050" b="1" dirty="0">
                  <a:latin typeface="Arial (본문)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7671671" y="1190773"/>
                <a:ext cx="802555" cy="235538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algn="ctr" fontAlgn="auto">
                  <a:spcAft>
                    <a:spcPts val="0"/>
                  </a:spcAft>
                </a:pPr>
                <a:r>
                  <a:rPr lang="en-US" altLang="ko-KR" sz="1050" b="1" dirty="0">
                    <a:latin typeface="Arial (본문)"/>
                  </a:rPr>
                  <a:t>Output</a:t>
                </a:r>
              </a:p>
              <a:p>
                <a:pPr algn="ctr" fontAlgn="auto">
                  <a:spcAft>
                    <a:spcPts val="0"/>
                  </a:spcAft>
                </a:pPr>
                <a:r>
                  <a:rPr lang="en-US" altLang="ko-KR" sz="1050" b="1" dirty="0">
                    <a:latin typeface="Arial (본문)"/>
                  </a:rPr>
                  <a:t>Layer</a:t>
                </a:r>
                <a:endParaRPr lang="ko-KR" altLang="en-US" sz="1050" b="1" dirty="0">
                  <a:latin typeface="Arial (본문)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5076056" y="3026900"/>
                <a:ext cx="216024" cy="736571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algn="ctr" fontAlgn="auto"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.</a:t>
                </a:r>
              </a:p>
              <a:p>
                <a:pPr algn="ctr" fontAlgn="auto"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.</a:t>
                </a:r>
              </a:p>
              <a:p>
                <a:pPr algn="ctr" fontAlgn="auto"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.</a:t>
                </a:r>
              </a:p>
              <a:p>
                <a:pPr algn="ctr" fontAlgn="auto"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.</a:t>
                </a:r>
              </a:p>
              <a:p>
                <a:pPr algn="ctr" fontAlgn="auto"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.</a:t>
                </a:r>
              </a:p>
              <a:p>
                <a:pPr algn="ctr" fontAlgn="auto"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.</a:t>
                </a:r>
                <a:endParaRPr lang="ko-KR" altLang="en-US" sz="1000" b="1" dirty="0">
                  <a:latin typeface="Arial (본문)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5076056" y="4755092"/>
                <a:ext cx="216024" cy="736571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algn="ctr" fontAlgn="auto"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.</a:t>
                </a:r>
              </a:p>
              <a:p>
                <a:pPr algn="ctr" fontAlgn="auto"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.</a:t>
                </a:r>
              </a:p>
              <a:p>
                <a:pPr algn="ctr" fontAlgn="auto"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.</a:t>
                </a:r>
              </a:p>
              <a:p>
                <a:pPr algn="ctr" fontAlgn="auto"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.</a:t>
                </a:r>
              </a:p>
              <a:p>
                <a:pPr algn="ctr" fontAlgn="auto"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.</a:t>
                </a:r>
              </a:p>
              <a:p>
                <a:pPr algn="ctr" fontAlgn="auto"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.</a:t>
                </a:r>
                <a:endParaRPr lang="ko-KR" altLang="en-US" sz="1000" b="1" dirty="0">
                  <a:latin typeface="Arial (본문)"/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6372200" y="4636223"/>
                <a:ext cx="216024" cy="736571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algn="ctr" fontAlgn="auto"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.</a:t>
                </a:r>
              </a:p>
              <a:p>
                <a:pPr algn="ctr" fontAlgn="auto"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.</a:t>
                </a:r>
              </a:p>
              <a:p>
                <a:pPr algn="ctr" fontAlgn="auto"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.</a:t>
                </a:r>
              </a:p>
              <a:p>
                <a:pPr algn="ctr" fontAlgn="auto"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.</a:t>
                </a:r>
              </a:p>
              <a:p>
                <a:pPr algn="ctr" fontAlgn="auto"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.</a:t>
                </a:r>
              </a:p>
              <a:p>
                <a:pPr algn="ctr" fontAlgn="auto"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.</a:t>
                </a:r>
                <a:endParaRPr lang="ko-KR" altLang="en-US" sz="1000" b="1" dirty="0">
                  <a:latin typeface="Arial (본문)"/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6372200" y="2764015"/>
                <a:ext cx="216024" cy="736571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algn="ctr" fontAlgn="auto"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.</a:t>
                </a:r>
              </a:p>
              <a:p>
                <a:pPr algn="ctr" fontAlgn="auto"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.</a:t>
                </a:r>
              </a:p>
              <a:p>
                <a:pPr algn="ctr" fontAlgn="auto"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.</a:t>
                </a:r>
              </a:p>
              <a:p>
                <a:pPr algn="ctr" fontAlgn="auto"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.</a:t>
                </a:r>
              </a:p>
              <a:p>
                <a:pPr algn="ctr" fontAlgn="auto"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.</a:t>
                </a:r>
              </a:p>
              <a:p>
                <a:pPr algn="ctr" fontAlgn="auto"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.</a:t>
                </a:r>
                <a:endParaRPr lang="ko-KR" altLang="en-US" sz="1000" b="1" dirty="0">
                  <a:latin typeface="Arial (본문)"/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7886960" y="1926988"/>
                <a:ext cx="914400" cy="25160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pPr algn="ctr" fontAlgn="auto">
                  <a:lnSpc>
                    <a:spcPct val="170000"/>
                  </a:lnSpc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Number 0</a:t>
                </a:r>
                <a:endParaRPr lang="ko-KR" altLang="en-US" sz="1000" b="1" dirty="0">
                  <a:latin typeface="Arial (본문)"/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7877404" y="2359036"/>
                <a:ext cx="914400" cy="25160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pPr algn="ctr" fontAlgn="auto">
                  <a:lnSpc>
                    <a:spcPct val="170000"/>
                  </a:lnSpc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Number 1</a:t>
                </a:r>
                <a:endParaRPr lang="ko-KR" altLang="en-US" sz="1000" b="1" dirty="0">
                  <a:latin typeface="Arial (본문)"/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7906072" y="2791084"/>
                <a:ext cx="914400" cy="25160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pPr algn="ctr" fontAlgn="auto">
                  <a:lnSpc>
                    <a:spcPct val="170000"/>
                  </a:lnSpc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Number 2</a:t>
                </a:r>
                <a:endParaRPr lang="ko-KR" altLang="en-US" sz="1000" b="1" dirty="0">
                  <a:latin typeface="Arial (본문)"/>
                </a:endParaRP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7886960" y="3223132"/>
                <a:ext cx="914400" cy="25160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pPr algn="ctr" fontAlgn="auto">
                  <a:lnSpc>
                    <a:spcPct val="170000"/>
                  </a:lnSpc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Number 3</a:t>
                </a:r>
                <a:endParaRPr lang="ko-KR" altLang="en-US" sz="1000" b="1" dirty="0">
                  <a:latin typeface="Arial (본문)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7896516" y="3655180"/>
                <a:ext cx="914400" cy="25160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pPr algn="ctr" fontAlgn="auto">
                  <a:lnSpc>
                    <a:spcPct val="170000"/>
                  </a:lnSpc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Number 4</a:t>
                </a:r>
                <a:endParaRPr lang="ko-KR" altLang="en-US" sz="1000" b="1" dirty="0">
                  <a:latin typeface="Arial (본문)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7886960" y="4087228"/>
                <a:ext cx="914400" cy="25160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pPr algn="ctr" fontAlgn="auto">
                  <a:lnSpc>
                    <a:spcPct val="170000"/>
                  </a:lnSpc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Number 5</a:t>
                </a:r>
                <a:endParaRPr lang="ko-KR" altLang="en-US" sz="1000" b="1" dirty="0">
                  <a:latin typeface="Arial (본문)"/>
                </a:endParaRP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7906072" y="4519276"/>
                <a:ext cx="914400" cy="25160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pPr algn="ctr" fontAlgn="auto">
                  <a:lnSpc>
                    <a:spcPct val="170000"/>
                  </a:lnSpc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Number 6</a:t>
                </a:r>
                <a:endParaRPr lang="ko-KR" altLang="en-US" sz="1000" b="1" dirty="0">
                  <a:latin typeface="Arial (본문)"/>
                </a:endParaRP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7896516" y="4951324"/>
                <a:ext cx="914400" cy="25160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pPr algn="ctr" fontAlgn="auto">
                  <a:lnSpc>
                    <a:spcPct val="170000"/>
                  </a:lnSpc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Number 7</a:t>
                </a:r>
                <a:endParaRPr lang="ko-KR" altLang="en-US" sz="1000" b="1" dirty="0">
                  <a:latin typeface="Arial (본문)"/>
                </a:endParaRPr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7896516" y="5383372"/>
                <a:ext cx="914400" cy="25160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pPr algn="ctr" fontAlgn="auto">
                  <a:lnSpc>
                    <a:spcPct val="170000"/>
                  </a:lnSpc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Number 8</a:t>
                </a:r>
                <a:endParaRPr lang="ko-KR" altLang="en-US" sz="1000" b="1" dirty="0">
                  <a:latin typeface="Arial (본문)"/>
                </a:endParaRP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7886960" y="5815420"/>
                <a:ext cx="914400" cy="25160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pPr algn="ctr" fontAlgn="auto">
                  <a:lnSpc>
                    <a:spcPct val="170000"/>
                  </a:lnSpc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Number 9</a:t>
                </a:r>
                <a:endParaRPr lang="ko-KR" altLang="en-US" sz="1000" b="1" dirty="0">
                  <a:latin typeface="Arial (본문)"/>
                </a:endParaRP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4608004" y="2060848"/>
                <a:ext cx="540060" cy="233815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pPr algn="ctr" fontAlgn="auto">
                  <a:lnSpc>
                    <a:spcPct val="170000"/>
                  </a:lnSpc>
                  <a:spcAft>
                    <a:spcPts val="0"/>
                  </a:spcAft>
                </a:pPr>
                <a:r>
                  <a:rPr lang="en-US" altLang="ko-KR" sz="1200" b="1" dirty="0">
                    <a:latin typeface="Arial (본문)"/>
                  </a:rPr>
                  <a:t>Bias</a:t>
                </a:r>
                <a:endParaRPr lang="ko-KR" altLang="en-US" sz="1200" b="1" dirty="0">
                  <a:latin typeface="Arial (본문)"/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5940152" y="1611009"/>
                <a:ext cx="540060" cy="233815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pPr algn="ctr" fontAlgn="auto">
                  <a:lnSpc>
                    <a:spcPct val="170000"/>
                  </a:lnSpc>
                  <a:spcAft>
                    <a:spcPts val="0"/>
                  </a:spcAft>
                </a:pPr>
                <a:r>
                  <a:rPr lang="en-US" altLang="ko-KR" sz="1200" b="1" dirty="0">
                    <a:latin typeface="Arial (본문)"/>
                  </a:rPr>
                  <a:t>Bias</a:t>
                </a:r>
                <a:endParaRPr lang="ko-KR" altLang="en-US" sz="1200" b="1" dirty="0">
                  <a:latin typeface="Arial (본문)"/>
                </a:endParaRP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3707904" y="2378828"/>
                <a:ext cx="1224136" cy="340738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pPr algn="ctr" fontAlgn="auto">
                  <a:lnSpc>
                    <a:spcPct val="170000"/>
                  </a:lnSpc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Input 1 :  Density (1)</a:t>
                </a:r>
                <a:endParaRPr lang="ko-KR" altLang="en-US" sz="1000" b="1" dirty="0">
                  <a:latin typeface="Arial (본문)"/>
                </a:endParaRPr>
              </a:p>
            </p:txBody>
          </p:sp>
          <p:sp>
            <p:nvSpPr>
              <p:cNvPr id="99" name="타원 98"/>
              <p:cNvSpPr/>
              <p:nvPr/>
            </p:nvSpPr>
            <p:spPr>
              <a:xfrm>
                <a:off x="5076056" y="285293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 b="1">
                  <a:latin typeface="Arial (본문)"/>
                </a:endParaRP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3707904" y="2738868"/>
                <a:ext cx="1224136" cy="340738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pPr algn="ctr" fontAlgn="auto">
                  <a:lnSpc>
                    <a:spcPct val="170000"/>
                  </a:lnSpc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Input 2 :  Density (2)</a:t>
                </a:r>
                <a:endParaRPr lang="ko-KR" altLang="en-US" sz="1000" b="1" dirty="0">
                  <a:latin typeface="Arial (본문)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3707904" y="3746980"/>
                <a:ext cx="1224136" cy="340738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pPr algn="ctr" fontAlgn="auto">
                  <a:lnSpc>
                    <a:spcPct val="170000"/>
                  </a:lnSpc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Input 15 :  Density (15)</a:t>
                </a:r>
                <a:endParaRPr lang="ko-KR" altLang="en-US" sz="1000" b="1" dirty="0">
                  <a:latin typeface="Arial (본문)"/>
                </a:endParaRP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4211960" y="3026900"/>
                <a:ext cx="216024" cy="736571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algn="ctr" fontAlgn="auto"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.</a:t>
                </a:r>
              </a:p>
              <a:p>
                <a:pPr algn="ctr" fontAlgn="auto"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.</a:t>
                </a:r>
              </a:p>
              <a:p>
                <a:pPr algn="ctr" fontAlgn="auto"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.</a:t>
                </a:r>
              </a:p>
              <a:p>
                <a:pPr algn="ctr" fontAlgn="auto"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.</a:t>
                </a:r>
              </a:p>
              <a:p>
                <a:pPr algn="ctr" fontAlgn="auto"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.</a:t>
                </a:r>
              </a:p>
              <a:p>
                <a:pPr algn="ctr" fontAlgn="auto"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.</a:t>
                </a:r>
                <a:endParaRPr lang="ko-KR" altLang="en-US" sz="1000" b="1" dirty="0">
                  <a:latin typeface="Arial (본문)"/>
                </a:endParaRP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3707904" y="4107020"/>
                <a:ext cx="1224136" cy="340738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pPr algn="ctr" fontAlgn="auto">
                  <a:lnSpc>
                    <a:spcPct val="170000"/>
                  </a:lnSpc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Input 16 :  Gradient (1)</a:t>
                </a:r>
                <a:endParaRPr lang="ko-KR" altLang="en-US" sz="1000" b="1" dirty="0">
                  <a:latin typeface="Arial (본문)"/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3707904" y="4467060"/>
                <a:ext cx="1224136" cy="340738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pPr algn="ctr" fontAlgn="auto">
                  <a:lnSpc>
                    <a:spcPct val="170000"/>
                  </a:lnSpc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Input 17 :  Gradient (2)</a:t>
                </a:r>
                <a:endParaRPr lang="ko-KR" altLang="en-US" sz="1000" b="1" dirty="0">
                  <a:latin typeface="Arial (본문)"/>
                </a:endParaRP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3707904" y="5681165"/>
                <a:ext cx="1224136" cy="340738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pPr algn="ctr" fontAlgn="auto">
                  <a:lnSpc>
                    <a:spcPct val="170000"/>
                  </a:lnSpc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Input 30 :  Gradient (15)</a:t>
                </a:r>
                <a:endParaRPr lang="ko-KR" altLang="en-US" sz="1000" b="1" dirty="0">
                  <a:latin typeface="Arial (본문)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6299392" y="6141687"/>
                <a:ext cx="360040" cy="26824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algn="ctr" fontAlgn="auto">
                  <a:lnSpc>
                    <a:spcPct val="170000"/>
                  </a:lnSpc>
                  <a:spcAft>
                    <a:spcPts val="0"/>
                  </a:spcAft>
                </a:pPr>
                <a:r>
                  <a:rPr lang="en-US" altLang="ko-KR" sz="1200" b="1" dirty="0">
                    <a:latin typeface="Arial (본문)"/>
                  </a:rPr>
                  <a:t>35</a:t>
                </a:r>
                <a:endParaRPr lang="ko-KR" altLang="en-US" sz="1200" b="1" dirty="0">
                  <a:latin typeface="Arial (본문)"/>
                </a:endParaRP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6300192" y="5709638"/>
                <a:ext cx="360040" cy="26824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algn="ctr" fontAlgn="auto">
                  <a:lnSpc>
                    <a:spcPct val="170000"/>
                  </a:lnSpc>
                  <a:spcAft>
                    <a:spcPts val="0"/>
                  </a:spcAft>
                </a:pPr>
                <a:r>
                  <a:rPr lang="en-US" altLang="ko-KR" sz="1200" b="1" dirty="0">
                    <a:latin typeface="Arial (본문)"/>
                  </a:rPr>
                  <a:t>34</a:t>
                </a:r>
                <a:endParaRPr lang="ko-KR" altLang="en-US" sz="1200" b="1" dirty="0">
                  <a:latin typeface="Arial (본문)"/>
                </a:endParaRP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6300192" y="5277590"/>
                <a:ext cx="360040" cy="26824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algn="ctr" fontAlgn="auto">
                  <a:lnSpc>
                    <a:spcPct val="170000"/>
                  </a:lnSpc>
                  <a:spcAft>
                    <a:spcPts val="0"/>
                  </a:spcAft>
                </a:pPr>
                <a:r>
                  <a:rPr lang="en-US" altLang="ko-KR" sz="1200" b="1" dirty="0">
                    <a:latin typeface="Arial (본문)"/>
                  </a:rPr>
                  <a:t>33</a:t>
                </a:r>
                <a:endParaRPr lang="ko-KR" altLang="en-US" sz="1200" b="1" dirty="0">
                  <a:latin typeface="Arial (본문)"/>
                </a:endParaRP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6292744" y="4341486"/>
                <a:ext cx="360040" cy="26824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algn="ctr" fontAlgn="auto">
                  <a:lnSpc>
                    <a:spcPct val="170000"/>
                  </a:lnSpc>
                  <a:spcAft>
                    <a:spcPts val="0"/>
                  </a:spcAft>
                </a:pPr>
                <a:r>
                  <a:rPr lang="en-US" altLang="ko-KR" sz="1200" b="1" dirty="0">
                    <a:latin typeface="Arial (본문)"/>
                  </a:rPr>
                  <a:t>15</a:t>
                </a:r>
                <a:endParaRPr lang="ko-KR" altLang="en-US" sz="1200" b="1" dirty="0">
                  <a:latin typeface="Arial (본문)"/>
                </a:endParaRP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6300192" y="3918121"/>
                <a:ext cx="360040" cy="26824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algn="ctr" fontAlgn="auto">
                  <a:lnSpc>
                    <a:spcPct val="170000"/>
                  </a:lnSpc>
                  <a:spcAft>
                    <a:spcPts val="0"/>
                  </a:spcAft>
                </a:pPr>
                <a:r>
                  <a:rPr lang="en-US" altLang="ko-KR" sz="1200" b="1" dirty="0">
                    <a:latin typeface="Arial (본문)"/>
                  </a:rPr>
                  <a:t>14</a:t>
                </a:r>
                <a:endParaRPr lang="ko-KR" altLang="en-US" sz="1200" b="1" dirty="0">
                  <a:latin typeface="Arial (본문)"/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300192" y="3477390"/>
                <a:ext cx="360040" cy="26824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algn="ctr" fontAlgn="auto">
                  <a:lnSpc>
                    <a:spcPct val="170000"/>
                  </a:lnSpc>
                  <a:spcAft>
                    <a:spcPts val="0"/>
                  </a:spcAft>
                </a:pPr>
                <a:r>
                  <a:rPr lang="en-US" altLang="ko-KR" sz="1200" b="1" dirty="0">
                    <a:latin typeface="Arial (본문)"/>
                  </a:rPr>
                  <a:t>13</a:t>
                </a:r>
                <a:endParaRPr lang="ko-KR" altLang="en-US" sz="1200" b="1" dirty="0">
                  <a:latin typeface="Arial (본문)"/>
                </a:endParaRP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4211960" y="4780661"/>
                <a:ext cx="216024" cy="736571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algn="ctr" fontAlgn="auto"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.</a:t>
                </a:r>
              </a:p>
              <a:p>
                <a:pPr algn="ctr" fontAlgn="auto"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.</a:t>
                </a:r>
              </a:p>
              <a:p>
                <a:pPr algn="ctr" fontAlgn="auto"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.</a:t>
                </a:r>
              </a:p>
              <a:p>
                <a:pPr algn="ctr" fontAlgn="auto"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.</a:t>
                </a:r>
              </a:p>
              <a:p>
                <a:pPr algn="ctr" fontAlgn="auto"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.</a:t>
                </a:r>
              </a:p>
              <a:p>
                <a:pPr algn="ctr" fontAlgn="auto"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.</a:t>
                </a:r>
                <a:endParaRPr lang="ko-KR" altLang="en-US" sz="1000" b="1" dirty="0">
                  <a:latin typeface="Arial (본문)"/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5004048" y="2397270"/>
                <a:ext cx="360040" cy="26824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algn="ctr" fontAlgn="auto">
                  <a:lnSpc>
                    <a:spcPct val="170000"/>
                  </a:lnSpc>
                  <a:spcAft>
                    <a:spcPts val="0"/>
                  </a:spcAft>
                </a:pPr>
                <a:r>
                  <a:rPr lang="en-US" altLang="ko-KR" sz="1200" b="1" dirty="0">
                    <a:latin typeface="Arial (본문)"/>
                  </a:rPr>
                  <a:t>1</a:t>
                </a: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5004048" y="2765992"/>
                <a:ext cx="360040" cy="26824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algn="ctr" fontAlgn="auto">
                  <a:lnSpc>
                    <a:spcPct val="170000"/>
                  </a:lnSpc>
                  <a:spcAft>
                    <a:spcPts val="0"/>
                  </a:spcAft>
                </a:pPr>
                <a:r>
                  <a:rPr lang="en-US" altLang="ko-KR" sz="1200" b="1" dirty="0">
                    <a:latin typeface="Arial (본문)"/>
                  </a:rPr>
                  <a:t>2</a:t>
                </a: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5004048" y="3765423"/>
                <a:ext cx="360040" cy="26824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algn="ctr" fontAlgn="auto">
                  <a:lnSpc>
                    <a:spcPct val="170000"/>
                  </a:lnSpc>
                  <a:spcAft>
                    <a:spcPts val="0"/>
                  </a:spcAft>
                </a:pPr>
                <a:r>
                  <a:rPr lang="en-US" altLang="ko-KR" sz="1200" b="1" dirty="0">
                    <a:latin typeface="Arial (본문)"/>
                  </a:rPr>
                  <a:t>15</a:t>
                </a: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5004048" y="4086123"/>
                <a:ext cx="360040" cy="26824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algn="ctr" fontAlgn="auto">
                  <a:lnSpc>
                    <a:spcPct val="170000"/>
                  </a:lnSpc>
                  <a:spcAft>
                    <a:spcPts val="0"/>
                  </a:spcAft>
                </a:pPr>
                <a:r>
                  <a:rPr lang="en-US" altLang="ko-KR" sz="1200" b="1" dirty="0">
                    <a:latin typeface="Arial (본문)"/>
                  </a:rPr>
                  <a:t>16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5005872" y="4448346"/>
                <a:ext cx="360040" cy="26824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algn="ctr" fontAlgn="auto">
                  <a:lnSpc>
                    <a:spcPct val="170000"/>
                  </a:lnSpc>
                  <a:spcAft>
                    <a:spcPts val="0"/>
                  </a:spcAft>
                </a:pPr>
                <a:r>
                  <a:rPr lang="en-US" altLang="ko-KR" sz="1200" b="1" dirty="0">
                    <a:latin typeface="Arial (본문)"/>
                  </a:rPr>
                  <a:t>17</a:t>
                </a: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5004048" y="5718320"/>
                <a:ext cx="360040" cy="26824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algn="ctr" fontAlgn="auto">
                  <a:lnSpc>
                    <a:spcPct val="170000"/>
                  </a:lnSpc>
                  <a:spcAft>
                    <a:spcPts val="0"/>
                  </a:spcAft>
                </a:pPr>
                <a:r>
                  <a:rPr lang="en-US" altLang="ko-KR" sz="1200" b="1" dirty="0">
                    <a:latin typeface="Arial (본문)"/>
                  </a:rPr>
                  <a:t>30</a:t>
                </a: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6300192" y="1965222"/>
                <a:ext cx="360040" cy="26824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algn="ctr" fontAlgn="auto">
                  <a:lnSpc>
                    <a:spcPct val="170000"/>
                  </a:lnSpc>
                  <a:spcAft>
                    <a:spcPts val="0"/>
                  </a:spcAft>
                </a:pPr>
                <a:r>
                  <a:rPr lang="en-US" altLang="ko-KR" sz="1200" b="1" dirty="0">
                    <a:latin typeface="Arial (본문)"/>
                  </a:rPr>
                  <a:t>1</a:t>
                </a: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6292909" y="2398273"/>
                <a:ext cx="360040" cy="26824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algn="ctr" fontAlgn="auto">
                  <a:lnSpc>
                    <a:spcPct val="170000"/>
                  </a:lnSpc>
                  <a:spcAft>
                    <a:spcPts val="0"/>
                  </a:spcAft>
                </a:pPr>
                <a:r>
                  <a:rPr lang="en-US" altLang="ko-KR" sz="1200" b="1" dirty="0">
                    <a:latin typeface="Arial (본문)"/>
                  </a:rPr>
                  <a:t>2</a:t>
                </a: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7740352" y="1882105"/>
                <a:ext cx="360040" cy="26824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algn="ctr" fontAlgn="auto">
                  <a:lnSpc>
                    <a:spcPct val="170000"/>
                  </a:lnSpc>
                  <a:spcAft>
                    <a:spcPts val="0"/>
                  </a:spcAft>
                </a:pPr>
                <a:r>
                  <a:rPr lang="en-US" altLang="ko-KR" sz="1200" b="1" dirty="0">
                    <a:latin typeface="Arial (본문)"/>
                  </a:rPr>
                  <a:t>1</a:t>
                </a: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7740352" y="2290118"/>
                <a:ext cx="360040" cy="26824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algn="ctr" fontAlgn="auto">
                  <a:lnSpc>
                    <a:spcPct val="170000"/>
                  </a:lnSpc>
                  <a:spcAft>
                    <a:spcPts val="0"/>
                  </a:spcAft>
                </a:pPr>
                <a:r>
                  <a:rPr lang="en-US" altLang="ko-KR" sz="1200" b="1" dirty="0">
                    <a:latin typeface="Arial (본문)"/>
                  </a:rPr>
                  <a:t>2</a:t>
                </a:r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7740352" y="2739768"/>
                <a:ext cx="360040" cy="26824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algn="ctr" fontAlgn="auto">
                  <a:lnSpc>
                    <a:spcPct val="170000"/>
                  </a:lnSpc>
                  <a:spcAft>
                    <a:spcPts val="0"/>
                  </a:spcAft>
                </a:pPr>
                <a:r>
                  <a:rPr lang="en-US" altLang="ko-KR" sz="1200" b="1" dirty="0">
                    <a:latin typeface="Arial (본문)"/>
                  </a:rPr>
                  <a:t>3</a:t>
                </a:r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7740352" y="3152202"/>
                <a:ext cx="360040" cy="26824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algn="ctr" fontAlgn="auto">
                  <a:lnSpc>
                    <a:spcPct val="170000"/>
                  </a:lnSpc>
                  <a:spcAft>
                    <a:spcPts val="0"/>
                  </a:spcAft>
                </a:pPr>
                <a:r>
                  <a:rPr lang="en-US" altLang="ko-KR" sz="1200" b="1" dirty="0">
                    <a:latin typeface="Arial (본문)"/>
                  </a:rPr>
                  <a:t>4</a:t>
                </a: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7740352" y="3601615"/>
                <a:ext cx="360040" cy="26824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algn="ctr" fontAlgn="auto">
                  <a:lnSpc>
                    <a:spcPct val="170000"/>
                  </a:lnSpc>
                  <a:spcAft>
                    <a:spcPts val="0"/>
                  </a:spcAft>
                </a:pPr>
                <a:r>
                  <a:rPr lang="en-US" altLang="ko-KR" sz="1200" b="1" dirty="0">
                    <a:latin typeface="Arial (본문)"/>
                  </a:rPr>
                  <a:t>5</a:t>
                </a:r>
              </a:p>
            </p:txBody>
          </p:sp>
          <p:sp>
            <p:nvSpPr>
              <p:cNvPr id="126" name="TextBox 125"/>
              <p:cNvSpPr txBox="1"/>
              <p:nvPr/>
            </p:nvSpPr>
            <p:spPr>
              <a:xfrm>
                <a:off x="7740352" y="4061673"/>
                <a:ext cx="360040" cy="26824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algn="ctr" fontAlgn="auto">
                  <a:lnSpc>
                    <a:spcPct val="170000"/>
                  </a:lnSpc>
                  <a:spcAft>
                    <a:spcPts val="0"/>
                  </a:spcAft>
                </a:pPr>
                <a:r>
                  <a:rPr lang="en-US" altLang="ko-KR" sz="1200" b="1" dirty="0">
                    <a:latin typeface="Arial (본문)"/>
                  </a:rPr>
                  <a:t>6</a:t>
                </a: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7740352" y="4462657"/>
                <a:ext cx="360040" cy="26824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algn="ctr" fontAlgn="auto">
                  <a:lnSpc>
                    <a:spcPct val="170000"/>
                  </a:lnSpc>
                  <a:spcAft>
                    <a:spcPts val="0"/>
                  </a:spcAft>
                </a:pPr>
                <a:r>
                  <a:rPr lang="en-US" altLang="ko-KR" sz="1200" b="1" dirty="0">
                    <a:latin typeface="Arial (본문)"/>
                  </a:rPr>
                  <a:t>7</a:t>
                </a: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7740352" y="4891118"/>
                <a:ext cx="360040" cy="26824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algn="ctr" fontAlgn="auto">
                  <a:lnSpc>
                    <a:spcPct val="170000"/>
                  </a:lnSpc>
                  <a:spcAft>
                    <a:spcPts val="0"/>
                  </a:spcAft>
                </a:pPr>
                <a:r>
                  <a:rPr lang="en-US" altLang="ko-KR" sz="1200" b="1" dirty="0">
                    <a:latin typeface="Arial (본문)"/>
                  </a:rPr>
                  <a:t>8</a:t>
                </a:r>
              </a:p>
            </p:txBody>
          </p:sp>
          <p:sp>
            <p:nvSpPr>
              <p:cNvPr id="129" name="TextBox 128"/>
              <p:cNvSpPr txBox="1"/>
              <p:nvPr/>
            </p:nvSpPr>
            <p:spPr>
              <a:xfrm>
                <a:off x="7740352" y="5316221"/>
                <a:ext cx="360040" cy="26824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algn="ctr" fontAlgn="auto">
                  <a:lnSpc>
                    <a:spcPct val="170000"/>
                  </a:lnSpc>
                  <a:spcAft>
                    <a:spcPts val="0"/>
                  </a:spcAft>
                </a:pPr>
                <a:r>
                  <a:rPr lang="en-US" altLang="ko-KR" sz="1200" b="1" dirty="0">
                    <a:latin typeface="Arial (본문)"/>
                  </a:rPr>
                  <a:t>9</a:t>
                </a:r>
              </a:p>
            </p:txBody>
          </p:sp>
          <p:sp>
            <p:nvSpPr>
              <p:cNvPr id="130" name="TextBox 129"/>
              <p:cNvSpPr txBox="1"/>
              <p:nvPr/>
            </p:nvSpPr>
            <p:spPr>
              <a:xfrm>
                <a:off x="7740352" y="5752323"/>
                <a:ext cx="360040" cy="26824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algn="ctr" fontAlgn="auto">
                  <a:lnSpc>
                    <a:spcPct val="170000"/>
                  </a:lnSpc>
                  <a:spcAft>
                    <a:spcPts val="0"/>
                  </a:spcAft>
                </a:pPr>
                <a:r>
                  <a:rPr lang="en-US" altLang="ko-KR" sz="1200" b="1" dirty="0">
                    <a:latin typeface="Arial (본문)"/>
                  </a:rPr>
                  <a:t>10</a:t>
                </a:r>
              </a:p>
            </p:txBody>
          </p:sp>
          <p:cxnSp>
            <p:nvCxnSpPr>
              <p:cNvPr id="131" name="직선 화살표 연결선 130"/>
              <p:cNvCxnSpPr>
                <a:stCxn id="54" idx="6"/>
                <a:endCxn id="61" idx="2"/>
              </p:cNvCxnSpPr>
              <p:nvPr/>
            </p:nvCxnSpPr>
            <p:spPr>
              <a:xfrm flipV="1">
                <a:off x="5292080" y="2168438"/>
                <a:ext cx="1079321" cy="3037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화살표 연결선 131"/>
              <p:cNvCxnSpPr>
                <a:stCxn id="54" idx="6"/>
                <a:endCxn id="63" idx="2"/>
              </p:cNvCxnSpPr>
              <p:nvPr/>
            </p:nvCxnSpPr>
            <p:spPr>
              <a:xfrm>
                <a:off x="5292080" y="2198808"/>
                <a:ext cx="1079321" cy="401678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화살표 연결선 132"/>
              <p:cNvCxnSpPr>
                <a:stCxn id="62" idx="6"/>
                <a:endCxn id="61" idx="2"/>
              </p:cNvCxnSpPr>
              <p:nvPr/>
            </p:nvCxnSpPr>
            <p:spPr>
              <a:xfrm flipV="1">
                <a:off x="5292080" y="2168438"/>
                <a:ext cx="1079321" cy="43247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화살표 연결선 133"/>
              <p:cNvCxnSpPr>
                <a:stCxn id="62" idx="6"/>
                <a:endCxn id="63" idx="2"/>
              </p:cNvCxnSpPr>
              <p:nvPr/>
            </p:nvCxnSpPr>
            <p:spPr>
              <a:xfrm flipV="1">
                <a:off x="5292080" y="2600486"/>
                <a:ext cx="1079321" cy="42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화살표 연결선 134"/>
              <p:cNvCxnSpPr>
                <a:stCxn id="99" idx="6"/>
                <a:endCxn id="61" idx="2"/>
              </p:cNvCxnSpPr>
              <p:nvPr/>
            </p:nvCxnSpPr>
            <p:spPr>
              <a:xfrm flipV="1">
                <a:off x="5292080" y="2168438"/>
                <a:ext cx="1079321" cy="79251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직선 화살표 연결선 135"/>
              <p:cNvCxnSpPr>
                <a:stCxn id="99" idx="6"/>
                <a:endCxn id="63" idx="2"/>
              </p:cNvCxnSpPr>
              <p:nvPr/>
            </p:nvCxnSpPr>
            <p:spPr>
              <a:xfrm flipV="1">
                <a:off x="5292080" y="2600486"/>
                <a:ext cx="1079321" cy="36046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화살표 연결선 136"/>
              <p:cNvCxnSpPr>
                <a:stCxn id="58" idx="6"/>
                <a:endCxn id="77" idx="2"/>
              </p:cNvCxnSpPr>
              <p:nvPr/>
            </p:nvCxnSpPr>
            <p:spPr>
              <a:xfrm flipV="1">
                <a:off x="5292080" y="5481228"/>
                <a:ext cx="1079321" cy="432048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화살표 연결선 137"/>
              <p:cNvCxnSpPr>
                <a:stCxn id="58" idx="6"/>
                <a:endCxn id="78" idx="2"/>
              </p:cNvCxnSpPr>
              <p:nvPr/>
            </p:nvCxnSpPr>
            <p:spPr>
              <a:xfrm>
                <a:off x="5292080" y="5913276"/>
                <a:ext cx="1079321" cy="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화살표 연결선 138"/>
              <p:cNvCxnSpPr>
                <a:stCxn id="58" idx="6"/>
                <a:endCxn id="79" idx="2"/>
              </p:cNvCxnSpPr>
              <p:nvPr/>
            </p:nvCxnSpPr>
            <p:spPr>
              <a:xfrm>
                <a:off x="5292080" y="5913276"/>
                <a:ext cx="1079320" cy="432048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화살표 연결선 139"/>
              <p:cNvCxnSpPr>
                <a:stCxn id="57" idx="6"/>
                <a:endCxn id="74" idx="2"/>
              </p:cNvCxnSpPr>
              <p:nvPr/>
            </p:nvCxnSpPr>
            <p:spPr>
              <a:xfrm flipV="1">
                <a:off x="5292080" y="3680606"/>
                <a:ext cx="1080120" cy="28845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화살표 연결선 140"/>
              <p:cNvCxnSpPr>
                <a:stCxn id="57" idx="6"/>
                <a:endCxn id="75" idx="2"/>
              </p:cNvCxnSpPr>
              <p:nvPr/>
            </p:nvCxnSpPr>
            <p:spPr>
              <a:xfrm>
                <a:off x="5292080" y="3969060"/>
                <a:ext cx="1080120" cy="14359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직선 화살표 연결선 141"/>
              <p:cNvCxnSpPr>
                <a:stCxn id="57" idx="6"/>
                <a:endCxn id="76" idx="2"/>
              </p:cNvCxnSpPr>
              <p:nvPr/>
            </p:nvCxnSpPr>
            <p:spPr>
              <a:xfrm>
                <a:off x="5292080" y="3969060"/>
                <a:ext cx="1080120" cy="57564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직선 화살표 연결선 142"/>
              <p:cNvCxnSpPr>
                <a:stCxn id="55" idx="6"/>
                <a:endCxn id="74" idx="2"/>
              </p:cNvCxnSpPr>
              <p:nvPr/>
            </p:nvCxnSpPr>
            <p:spPr>
              <a:xfrm flipV="1">
                <a:off x="5292080" y="3680606"/>
                <a:ext cx="1080120" cy="60643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화살표 연결선 143"/>
              <p:cNvCxnSpPr>
                <a:stCxn id="56" idx="6"/>
                <a:endCxn id="74" idx="2"/>
              </p:cNvCxnSpPr>
              <p:nvPr/>
            </p:nvCxnSpPr>
            <p:spPr>
              <a:xfrm flipV="1">
                <a:off x="5292080" y="3680606"/>
                <a:ext cx="1080120" cy="96647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화살표 연결선 144"/>
              <p:cNvCxnSpPr>
                <a:stCxn id="55" idx="6"/>
                <a:endCxn id="75" idx="2"/>
              </p:cNvCxnSpPr>
              <p:nvPr/>
            </p:nvCxnSpPr>
            <p:spPr>
              <a:xfrm flipV="1">
                <a:off x="5292080" y="4112654"/>
                <a:ext cx="1080120" cy="17438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화살표 연결선 145"/>
              <p:cNvCxnSpPr>
                <a:stCxn id="55" idx="6"/>
                <a:endCxn id="76" idx="2"/>
              </p:cNvCxnSpPr>
              <p:nvPr/>
            </p:nvCxnSpPr>
            <p:spPr>
              <a:xfrm>
                <a:off x="5292080" y="4287040"/>
                <a:ext cx="1080120" cy="25766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146"/>
              <p:cNvCxnSpPr>
                <a:stCxn id="56" idx="6"/>
                <a:endCxn id="75" idx="2"/>
              </p:cNvCxnSpPr>
              <p:nvPr/>
            </p:nvCxnSpPr>
            <p:spPr>
              <a:xfrm flipV="1">
                <a:off x="5292080" y="4112654"/>
                <a:ext cx="1080120" cy="53442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/>
              <p:cNvCxnSpPr>
                <a:stCxn id="56" idx="6"/>
                <a:endCxn id="76" idx="2"/>
              </p:cNvCxnSpPr>
              <p:nvPr/>
            </p:nvCxnSpPr>
            <p:spPr>
              <a:xfrm flipV="1">
                <a:off x="5292080" y="4544702"/>
                <a:ext cx="1080120" cy="102378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TextBox 148"/>
              <p:cNvSpPr txBox="1"/>
              <p:nvPr/>
            </p:nvSpPr>
            <p:spPr>
              <a:xfrm>
                <a:off x="5724128" y="2924944"/>
                <a:ext cx="216024" cy="736571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algn="ctr" fontAlgn="auto"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.</a:t>
                </a:r>
              </a:p>
              <a:p>
                <a:pPr algn="ctr" fontAlgn="auto"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.</a:t>
                </a:r>
              </a:p>
              <a:p>
                <a:pPr algn="ctr" fontAlgn="auto"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.</a:t>
                </a:r>
              </a:p>
              <a:p>
                <a:pPr algn="ctr" fontAlgn="auto"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.</a:t>
                </a:r>
              </a:p>
              <a:p>
                <a:pPr algn="ctr" fontAlgn="auto"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.</a:t>
                </a:r>
              </a:p>
              <a:p>
                <a:pPr algn="ctr" fontAlgn="auto"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.</a:t>
                </a:r>
                <a:endParaRPr lang="ko-KR" altLang="en-US" sz="1000" b="1" dirty="0">
                  <a:latin typeface="Arial (본문)"/>
                </a:endParaRPr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5724128" y="4725144"/>
                <a:ext cx="216024" cy="736571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algn="ctr" fontAlgn="auto"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.</a:t>
                </a:r>
              </a:p>
              <a:p>
                <a:pPr algn="ctr" fontAlgn="auto"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.</a:t>
                </a:r>
              </a:p>
              <a:p>
                <a:pPr algn="ctr" fontAlgn="auto"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.</a:t>
                </a:r>
              </a:p>
              <a:p>
                <a:pPr algn="ctr" fontAlgn="auto"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.</a:t>
                </a:r>
              </a:p>
              <a:p>
                <a:pPr algn="ctr" fontAlgn="auto"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.</a:t>
                </a:r>
              </a:p>
              <a:p>
                <a:pPr algn="ctr" fontAlgn="auto"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.</a:t>
                </a:r>
                <a:endParaRPr lang="ko-KR" altLang="en-US" sz="1000" b="1" dirty="0">
                  <a:latin typeface="Arial (본문)"/>
                </a:endParaRPr>
              </a:p>
            </p:txBody>
          </p:sp>
          <p:cxnSp>
            <p:nvCxnSpPr>
              <p:cNvPr id="151" name="직선 화살표 연결선 150"/>
              <p:cNvCxnSpPr>
                <a:stCxn id="60" idx="6"/>
                <a:endCxn id="64" idx="2"/>
              </p:cNvCxnSpPr>
              <p:nvPr/>
            </p:nvCxnSpPr>
            <p:spPr>
              <a:xfrm>
                <a:off x="6587425" y="1736390"/>
                <a:ext cx="1218327" cy="33419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직선 화살표 연결선 151"/>
              <p:cNvCxnSpPr>
                <a:stCxn id="60" idx="6"/>
                <a:endCxn id="65" idx="2"/>
              </p:cNvCxnSpPr>
              <p:nvPr/>
            </p:nvCxnSpPr>
            <p:spPr>
              <a:xfrm>
                <a:off x="6587425" y="1736390"/>
                <a:ext cx="1218327" cy="76624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/>
              <p:cNvCxnSpPr>
                <a:stCxn id="60" idx="6"/>
                <a:endCxn id="66" idx="2"/>
              </p:cNvCxnSpPr>
              <p:nvPr/>
            </p:nvCxnSpPr>
            <p:spPr>
              <a:xfrm>
                <a:off x="6587425" y="1736390"/>
                <a:ext cx="1218327" cy="1198288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화살표 연결선 153"/>
              <p:cNvCxnSpPr>
                <a:stCxn id="61" idx="6"/>
                <a:endCxn id="64" idx="2"/>
              </p:cNvCxnSpPr>
              <p:nvPr/>
            </p:nvCxnSpPr>
            <p:spPr>
              <a:xfrm flipV="1">
                <a:off x="6587425" y="2070582"/>
                <a:ext cx="1218327" cy="9785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화살표 연결선 154"/>
              <p:cNvCxnSpPr>
                <a:stCxn id="61" idx="6"/>
                <a:endCxn id="65" idx="2"/>
              </p:cNvCxnSpPr>
              <p:nvPr/>
            </p:nvCxnSpPr>
            <p:spPr>
              <a:xfrm>
                <a:off x="6587425" y="2168438"/>
                <a:ext cx="1218327" cy="33419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화살표 연결선 155"/>
              <p:cNvCxnSpPr>
                <a:stCxn id="61" idx="6"/>
                <a:endCxn id="66" idx="2"/>
              </p:cNvCxnSpPr>
              <p:nvPr/>
            </p:nvCxnSpPr>
            <p:spPr>
              <a:xfrm>
                <a:off x="6587425" y="2168438"/>
                <a:ext cx="1218327" cy="76624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화살표 연결선 156"/>
              <p:cNvCxnSpPr>
                <a:stCxn id="63" idx="6"/>
                <a:endCxn id="64" idx="2"/>
              </p:cNvCxnSpPr>
              <p:nvPr/>
            </p:nvCxnSpPr>
            <p:spPr>
              <a:xfrm flipV="1">
                <a:off x="6587425" y="2070582"/>
                <a:ext cx="1218327" cy="52990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화살표 연결선 157"/>
              <p:cNvCxnSpPr>
                <a:stCxn id="63" idx="6"/>
                <a:endCxn id="65" idx="2"/>
              </p:cNvCxnSpPr>
              <p:nvPr/>
            </p:nvCxnSpPr>
            <p:spPr>
              <a:xfrm flipV="1">
                <a:off x="6587425" y="2502630"/>
                <a:ext cx="1218327" cy="9785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화살표 연결선 158"/>
              <p:cNvCxnSpPr>
                <a:stCxn id="63" idx="6"/>
                <a:endCxn id="66" idx="2"/>
              </p:cNvCxnSpPr>
              <p:nvPr/>
            </p:nvCxnSpPr>
            <p:spPr>
              <a:xfrm>
                <a:off x="6587425" y="2600486"/>
                <a:ext cx="1218327" cy="33419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0" name="TextBox 159"/>
              <p:cNvSpPr txBox="1"/>
              <p:nvPr/>
            </p:nvSpPr>
            <p:spPr>
              <a:xfrm>
                <a:off x="7092280" y="2764437"/>
                <a:ext cx="216024" cy="736571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algn="ctr" fontAlgn="auto"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.</a:t>
                </a:r>
              </a:p>
              <a:p>
                <a:pPr algn="ctr" fontAlgn="auto"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.</a:t>
                </a:r>
              </a:p>
              <a:p>
                <a:pPr algn="ctr" fontAlgn="auto"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.</a:t>
                </a:r>
              </a:p>
              <a:p>
                <a:pPr algn="ctr" fontAlgn="auto"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.</a:t>
                </a:r>
              </a:p>
              <a:p>
                <a:pPr algn="ctr" fontAlgn="auto"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.</a:t>
                </a:r>
              </a:p>
              <a:p>
                <a:pPr algn="ctr" fontAlgn="auto"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.</a:t>
                </a:r>
                <a:endParaRPr lang="ko-KR" altLang="en-US" sz="1000" b="1" dirty="0">
                  <a:latin typeface="Arial (본문)"/>
                </a:endParaRPr>
              </a:p>
            </p:txBody>
          </p:sp>
          <p:cxnSp>
            <p:nvCxnSpPr>
              <p:cNvPr id="161" name="직선 화살표 연결선 160"/>
              <p:cNvCxnSpPr>
                <a:stCxn id="74" idx="6"/>
                <a:endCxn id="67" idx="2"/>
              </p:cNvCxnSpPr>
              <p:nvPr/>
            </p:nvCxnSpPr>
            <p:spPr>
              <a:xfrm flipV="1">
                <a:off x="6588224" y="3366726"/>
                <a:ext cx="1217528" cy="31388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화살표 연결선 161"/>
              <p:cNvCxnSpPr>
                <a:stCxn id="74" idx="6"/>
                <a:endCxn id="68" idx="2"/>
              </p:cNvCxnSpPr>
              <p:nvPr/>
            </p:nvCxnSpPr>
            <p:spPr>
              <a:xfrm>
                <a:off x="6588224" y="3680606"/>
                <a:ext cx="1217528" cy="118168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화살표 연결선 162"/>
              <p:cNvCxnSpPr>
                <a:stCxn id="74" idx="6"/>
                <a:endCxn id="69" idx="2"/>
              </p:cNvCxnSpPr>
              <p:nvPr/>
            </p:nvCxnSpPr>
            <p:spPr>
              <a:xfrm>
                <a:off x="6588224" y="3680606"/>
                <a:ext cx="1217528" cy="55021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화살표 연결선 163"/>
              <p:cNvCxnSpPr>
                <a:stCxn id="75" idx="6"/>
                <a:endCxn id="67" idx="2"/>
              </p:cNvCxnSpPr>
              <p:nvPr/>
            </p:nvCxnSpPr>
            <p:spPr>
              <a:xfrm flipV="1">
                <a:off x="6588224" y="3366726"/>
                <a:ext cx="1217528" cy="745928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화살표 연결선 164"/>
              <p:cNvCxnSpPr>
                <a:stCxn id="75" idx="6"/>
                <a:endCxn id="68" idx="2"/>
              </p:cNvCxnSpPr>
              <p:nvPr/>
            </p:nvCxnSpPr>
            <p:spPr>
              <a:xfrm flipV="1">
                <a:off x="6588224" y="3798774"/>
                <a:ext cx="1217528" cy="31388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화살표 연결선 165"/>
              <p:cNvCxnSpPr>
                <a:stCxn id="75" idx="6"/>
                <a:endCxn id="69" idx="2"/>
              </p:cNvCxnSpPr>
              <p:nvPr/>
            </p:nvCxnSpPr>
            <p:spPr>
              <a:xfrm>
                <a:off x="6588224" y="4112654"/>
                <a:ext cx="1217528" cy="118168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화살표 연결선 166"/>
              <p:cNvCxnSpPr>
                <a:stCxn id="76" idx="6"/>
                <a:endCxn id="70" idx="2"/>
              </p:cNvCxnSpPr>
              <p:nvPr/>
            </p:nvCxnSpPr>
            <p:spPr>
              <a:xfrm>
                <a:off x="6588224" y="4544702"/>
                <a:ext cx="1217528" cy="118168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화살표 연결선 167"/>
              <p:cNvCxnSpPr>
                <a:stCxn id="76" idx="6"/>
                <a:endCxn id="69" idx="2"/>
              </p:cNvCxnSpPr>
              <p:nvPr/>
            </p:nvCxnSpPr>
            <p:spPr>
              <a:xfrm flipV="1">
                <a:off x="6588224" y="4230822"/>
                <a:ext cx="1217528" cy="31388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화살표 연결선 168"/>
              <p:cNvCxnSpPr>
                <a:stCxn id="76" idx="6"/>
                <a:endCxn id="68" idx="2"/>
              </p:cNvCxnSpPr>
              <p:nvPr/>
            </p:nvCxnSpPr>
            <p:spPr>
              <a:xfrm flipV="1">
                <a:off x="6588224" y="3798774"/>
                <a:ext cx="1217528" cy="745928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화살표 연결선 169"/>
              <p:cNvCxnSpPr>
                <a:stCxn id="76" idx="6"/>
                <a:endCxn id="67" idx="2"/>
              </p:cNvCxnSpPr>
              <p:nvPr/>
            </p:nvCxnSpPr>
            <p:spPr>
              <a:xfrm flipV="1">
                <a:off x="6588224" y="3366726"/>
                <a:ext cx="1217528" cy="117797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화살표 연결선 170"/>
              <p:cNvCxnSpPr>
                <a:stCxn id="75" idx="6"/>
                <a:endCxn id="70" idx="2"/>
              </p:cNvCxnSpPr>
              <p:nvPr/>
            </p:nvCxnSpPr>
            <p:spPr>
              <a:xfrm>
                <a:off x="6588224" y="4112654"/>
                <a:ext cx="1217528" cy="55021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직선 화살표 연결선 171"/>
              <p:cNvCxnSpPr>
                <a:stCxn id="74" idx="6"/>
                <a:endCxn id="70" idx="2"/>
              </p:cNvCxnSpPr>
              <p:nvPr/>
            </p:nvCxnSpPr>
            <p:spPr>
              <a:xfrm>
                <a:off x="6588224" y="3680606"/>
                <a:ext cx="1217528" cy="98226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3" name="TextBox 172"/>
              <p:cNvSpPr txBox="1"/>
              <p:nvPr/>
            </p:nvSpPr>
            <p:spPr>
              <a:xfrm>
                <a:off x="7092280" y="4581128"/>
                <a:ext cx="216024" cy="736571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algn="ctr" fontAlgn="auto"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.</a:t>
                </a:r>
              </a:p>
              <a:p>
                <a:pPr algn="ctr" fontAlgn="auto"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.</a:t>
                </a:r>
              </a:p>
              <a:p>
                <a:pPr algn="ctr" fontAlgn="auto"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.</a:t>
                </a:r>
              </a:p>
              <a:p>
                <a:pPr algn="ctr" fontAlgn="auto"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.</a:t>
                </a:r>
              </a:p>
              <a:p>
                <a:pPr algn="ctr" fontAlgn="auto"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.</a:t>
                </a:r>
              </a:p>
              <a:p>
                <a:pPr algn="ctr" fontAlgn="auto"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.</a:t>
                </a:r>
                <a:endParaRPr lang="ko-KR" altLang="en-US" sz="1000" b="1" dirty="0">
                  <a:latin typeface="Arial (본문)"/>
                </a:endParaRPr>
              </a:p>
            </p:txBody>
          </p:sp>
          <p:cxnSp>
            <p:nvCxnSpPr>
              <p:cNvPr id="174" name="직선 화살표 연결선 173"/>
              <p:cNvCxnSpPr>
                <a:stCxn id="77" idx="6"/>
                <a:endCxn id="71" idx="2"/>
              </p:cNvCxnSpPr>
              <p:nvPr/>
            </p:nvCxnSpPr>
            <p:spPr>
              <a:xfrm flipV="1">
                <a:off x="6587425" y="5094918"/>
                <a:ext cx="1218327" cy="38631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화살표 연결선 174"/>
              <p:cNvCxnSpPr>
                <a:stCxn id="77" idx="6"/>
                <a:endCxn id="73" idx="2"/>
              </p:cNvCxnSpPr>
              <p:nvPr/>
            </p:nvCxnSpPr>
            <p:spPr>
              <a:xfrm>
                <a:off x="6587425" y="5481228"/>
                <a:ext cx="1218327" cy="45738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화살표 연결선 175"/>
              <p:cNvCxnSpPr>
                <a:stCxn id="77" idx="6"/>
                <a:endCxn id="72" idx="2"/>
              </p:cNvCxnSpPr>
              <p:nvPr/>
            </p:nvCxnSpPr>
            <p:spPr>
              <a:xfrm>
                <a:off x="6587425" y="5481228"/>
                <a:ext cx="1218327" cy="47778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화살표 연결선 176"/>
              <p:cNvCxnSpPr>
                <a:stCxn id="78" idx="6"/>
                <a:endCxn id="71" idx="2"/>
              </p:cNvCxnSpPr>
              <p:nvPr/>
            </p:nvCxnSpPr>
            <p:spPr>
              <a:xfrm flipV="1">
                <a:off x="6587425" y="5094918"/>
                <a:ext cx="1218327" cy="818358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화살표 연결선 177"/>
              <p:cNvCxnSpPr>
                <a:stCxn id="78" idx="6"/>
                <a:endCxn id="73" idx="2"/>
              </p:cNvCxnSpPr>
              <p:nvPr/>
            </p:nvCxnSpPr>
            <p:spPr>
              <a:xfrm flipV="1">
                <a:off x="6587425" y="5526966"/>
                <a:ext cx="1218327" cy="38631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화살표 연결선 178"/>
              <p:cNvCxnSpPr/>
              <p:nvPr/>
            </p:nvCxnSpPr>
            <p:spPr>
              <a:xfrm>
                <a:off x="6579766" y="5903542"/>
                <a:ext cx="1218327" cy="45738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직선 화살표 연결선 179"/>
              <p:cNvCxnSpPr>
                <a:stCxn id="79" idx="6"/>
                <a:endCxn id="71" idx="2"/>
              </p:cNvCxnSpPr>
              <p:nvPr/>
            </p:nvCxnSpPr>
            <p:spPr>
              <a:xfrm flipV="1">
                <a:off x="6587425" y="5094918"/>
                <a:ext cx="1218327" cy="125040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직선 화살표 연결선 180"/>
              <p:cNvCxnSpPr>
                <a:stCxn id="79" idx="6"/>
                <a:endCxn id="73" idx="2"/>
              </p:cNvCxnSpPr>
              <p:nvPr/>
            </p:nvCxnSpPr>
            <p:spPr>
              <a:xfrm flipV="1">
                <a:off x="6587425" y="5526966"/>
                <a:ext cx="1218327" cy="818358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직선 화살표 연결선 181"/>
              <p:cNvCxnSpPr>
                <a:stCxn id="106" idx="3"/>
                <a:endCxn id="72" idx="2"/>
              </p:cNvCxnSpPr>
              <p:nvPr/>
            </p:nvCxnSpPr>
            <p:spPr>
              <a:xfrm flipV="1">
                <a:off x="6659432" y="5959015"/>
                <a:ext cx="1146320" cy="31679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3" name="타원 182"/>
              <p:cNvSpPr/>
              <p:nvPr/>
            </p:nvSpPr>
            <p:spPr>
              <a:xfrm>
                <a:off x="5076056" y="5517232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 b="1">
                  <a:latin typeface="Arial (본문)"/>
                </a:endParaRPr>
              </a:p>
            </p:txBody>
          </p:sp>
          <p:sp>
            <p:nvSpPr>
              <p:cNvPr id="184" name="TextBox 183"/>
              <p:cNvSpPr txBox="1"/>
              <p:nvPr/>
            </p:nvSpPr>
            <p:spPr>
              <a:xfrm>
                <a:off x="5004048" y="5421606"/>
                <a:ext cx="360040" cy="26824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algn="ctr" fontAlgn="auto">
                  <a:lnSpc>
                    <a:spcPct val="170000"/>
                  </a:lnSpc>
                  <a:spcAft>
                    <a:spcPts val="0"/>
                  </a:spcAft>
                </a:pPr>
                <a:r>
                  <a:rPr lang="en-US" altLang="ko-KR" sz="1200" b="1" dirty="0">
                    <a:latin typeface="Arial (본문)"/>
                  </a:rPr>
                  <a:t>29</a:t>
                </a:r>
              </a:p>
            </p:txBody>
          </p:sp>
          <p:sp>
            <p:nvSpPr>
              <p:cNvPr id="185" name="TextBox 184"/>
              <p:cNvSpPr txBox="1"/>
              <p:nvPr/>
            </p:nvSpPr>
            <p:spPr>
              <a:xfrm>
                <a:off x="3707904" y="5393132"/>
                <a:ext cx="1224136" cy="340738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pPr algn="ctr" fontAlgn="auto">
                  <a:lnSpc>
                    <a:spcPct val="170000"/>
                  </a:lnSpc>
                  <a:spcAft>
                    <a:spcPts val="0"/>
                  </a:spcAft>
                </a:pPr>
                <a:r>
                  <a:rPr lang="en-US" altLang="ko-KR" sz="1000" b="1" dirty="0">
                    <a:latin typeface="Arial (본문)"/>
                  </a:rPr>
                  <a:t>Input 29 :  Gradient (14)</a:t>
                </a:r>
                <a:endParaRPr lang="ko-KR" altLang="en-US" sz="1000" b="1" dirty="0">
                  <a:latin typeface="Arial (본문)"/>
                </a:endParaRPr>
              </a:p>
            </p:txBody>
          </p:sp>
          <p:cxnSp>
            <p:nvCxnSpPr>
              <p:cNvPr id="186" name="직선 화살표 연결선 185"/>
              <p:cNvCxnSpPr>
                <a:stCxn id="183" idx="6"/>
                <a:endCxn id="77" idx="2"/>
              </p:cNvCxnSpPr>
              <p:nvPr/>
            </p:nvCxnSpPr>
            <p:spPr>
              <a:xfrm flipV="1">
                <a:off x="5292080" y="5481228"/>
                <a:ext cx="1079321" cy="14401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직선 화살표 연결선 186"/>
              <p:cNvCxnSpPr>
                <a:stCxn id="183" idx="6"/>
                <a:endCxn id="78" idx="2"/>
              </p:cNvCxnSpPr>
              <p:nvPr/>
            </p:nvCxnSpPr>
            <p:spPr>
              <a:xfrm>
                <a:off x="5292080" y="5625244"/>
                <a:ext cx="1079321" cy="28803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직선 화살표 연결선 187"/>
              <p:cNvCxnSpPr>
                <a:stCxn id="183" idx="6"/>
                <a:endCxn id="79" idx="2"/>
              </p:cNvCxnSpPr>
              <p:nvPr/>
            </p:nvCxnSpPr>
            <p:spPr>
              <a:xfrm>
                <a:off x="5292080" y="5625244"/>
                <a:ext cx="1079320" cy="72008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99337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201142"/>
            <a:ext cx="7848872" cy="563562"/>
          </a:xfrm>
        </p:spPr>
        <p:txBody>
          <a:bodyPr>
            <a:noAutofit/>
          </a:bodyPr>
          <a:lstStyle/>
          <a:p>
            <a:r>
              <a:rPr lang="en-US" altLang="ko-KR" sz="2800" cap="none" dirty="0">
                <a:solidFill>
                  <a:schemeClr val="tx2"/>
                </a:solidFill>
                <a:ea typeface="굴림" pitchFamily="50" charset="-127"/>
              </a:rPr>
              <a:t>MSIS Lab’s Research (Sensor Network)</a:t>
            </a:r>
            <a:endParaRPr kumimoji="1" lang="ja-JP" altLang="en-US" sz="2800" cap="non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D9F927-90B7-4A51-9D71-C4B85C931C94}" type="slidenum">
              <a:rPr lang="ko-KR" altLang="en-US" smtClean="0"/>
              <a:pPr>
                <a:defRPr/>
              </a:pPr>
              <a:t>2</a:t>
            </a:fld>
            <a:endParaRPr lang="ko-KR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755576" y="961129"/>
            <a:ext cx="7848872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Other Research: Deep Learning AI &amp; Image Recognition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◇ Object and Environment Recognition for Smart Car (Autonomous Vehicle)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◇ Multi-Sensor Fusion Algorithm for Vehicle Tracking Enhancement 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◇ Multi-Vehicle Senor Fusion Using V2X (Vehicle-to-Anything) Communication  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◇ Moving Object Detection, Classification, Identification, Tracking with Fast CNN 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   (Convolutional Neural Network)  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◇ Low Power &amp; Compact Neural Network Algorithm for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(Internet of Things) 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◇ Image Recognition for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Sensors (Wireless Metering, Environment monitor) 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◇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Embeded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Programming on ARM Cortex M4, Cortex A9, with RTOS, Linux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Other Research: Smart Car V2X Network  &amp; Wireless Sensor Network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◇ Enhanced V2X Network for transmitting Sensor data &amp; Safety Decision 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   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Inforamtion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between Smart Cars (Autonomous Vehicles) 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◇ Multi-Hop Reliable Broadcast with TDM Scheduling for High speed, low latency, 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    guaranteed delivery of congested V2X networks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◇ Wide-Range LDM (Local Dynamic Map) Generation and transmission method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◇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Automonous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driving safety decision algorithms using Wide-Range LDM: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   FCW (Forward collision warning), LCW (Lane change warning), EEBL (Electronic 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   Emergency Brake), IMA (Intersection Movement Assist), LTA (Left Turn Assist)</a:t>
            </a:r>
          </a:p>
        </p:txBody>
      </p:sp>
    </p:spTree>
    <p:extLst>
      <p:ext uri="{BB962C8B-B14F-4D97-AF65-F5344CB8AC3E}">
        <p14:creationId xmlns:p14="http://schemas.microsoft.com/office/powerpoint/2010/main" val="3275954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27584" y="260648"/>
            <a:ext cx="2736900" cy="1573551"/>
            <a:chOff x="5643568" y="2149475"/>
            <a:chExt cx="2736900" cy="1573551"/>
          </a:xfrm>
        </p:grpSpPr>
        <p:sp>
          <p:nvSpPr>
            <p:cNvPr id="190473" name="Text Box 9"/>
            <p:cNvSpPr txBox="1">
              <a:spLocks noChangeArrowheads="1"/>
            </p:cNvSpPr>
            <p:nvPr/>
          </p:nvSpPr>
          <p:spPr bwMode="auto">
            <a:xfrm>
              <a:off x="6219830" y="2790834"/>
              <a:ext cx="779781" cy="7694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4400" dirty="0">
                  <a:solidFill>
                    <a:srgbClr val="000000"/>
                  </a:solidFill>
                  <a:latin typeface="Times" pitchFamily="18" charset="0"/>
                  <a:ea typeface="산돌 도로표지판M" pitchFamily="18" charset="-127"/>
                </a:rPr>
                <a:t>art</a:t>
              </a:r>
            </a:p>
          </p:txBody>
        </p:sp>
        <p:sp>
          <p:nvSpPr>
            <p:cNvPr id="190474" name="Text Box 10"/>
            <p:cNvSpPr txBox="1">
              <a:spLocks noChangeArrowheads="1"/>
            </p:cNvSpPr>
            <p:nvPr/>
          </p:nvSpPr>
          <p:spPr bwMode="auto">
            <a:xfrm>
              <a:off x="6940551" y="2276476"/>
              <a:ext cx="1439917" cy="14465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8800" dirty="0">
                  <a:solidFill>
                    <a:srgbClr val="FF0000"/>
                  </a:solidFill>
                  <a:latin typeface="산돌 도로표지판M" pitchFamily="18" charset="-127"/>
                  <a:ea typeface="산돌 도로표지판M" pitchFamily="18" charset="-127"/>
                </a:rPr>
                <a:t>02</a:t>
              </a:r>
            </a:p>
          </p:txBody>
        </p:sp>
        <p:sp>
          <p:nvSpPr>
            <p:cNvPr id="190475" name="Text Box 11"/>
            <p:cNvSpPr txBox="1">
              <a:spLocks noChangeArrowheads="1"/>
            </p:cNvSpPr>
            <p:nvPr/>
          </p:nvSpPr>
          <p:spPr bwMode="auto">
            <a:xfrm>
              <a:off x="5643568" y="2149475"/>
              <a:ext cx="936675" cy="15696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9600" b="1" dirty="0">
                  <a:latin typeface="Times" pitchFamily="18" charset="0"/>
                  <a:ea typeface="산돌 도로표지판M" pitchFamily="18" charset="-127"/>
                </a:rPr>
                <a:t>P</a:t>
              </a:r>
              <a:endParaRPr lang="en-US" altLang="ko-KR" sz="9600" b="1" dirty="0">
                <a:solidFill>
                  <a:srgbClr val="000000"/>
                </a:solidFill>
                <a:latin typeface="Times" pitchFamily="18" charset="0"/>
                <a:ea typeface="산돌 도로표지판M" pitchFamily="18" charset="-127"/>
              </a:endParaRPr>
            </a:p>
          </p:txBody>
        </p:sp>
      </p:grpSp>
      <p:sp>
        <p:nvSpPr>
          <p:cNvPr id="13" name="Text Box 16"/>
          <p:cNvSpPr txBox="1">
            <a:spLocks noChangeArrowheads="1"/>
          </p:cNvSpPr>
          <p:nvPr/>
        </p:nvSpPr>
        <p:spPr bwMode="auto">
          <a:xfrm>
            <a:off x="2195736" y="3645024"/>
            <a:ext cx="6638757" cy="13234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 dirty="0">
                <a:solidFill>
                  <a:srgbClr val="000000"/>
                </a:solidFill>
                <a:latin typeface="News Gothic MT" pitchFamily="34" charset="0"/>
                <a:ea typeface="산돌 도로표지판M" pitchFamily="18" charset="-127"/>
              </a:rPr>
              <a:t>Wireless Sensor Network / </a:t>
            </a:r>
          </a:p>
          <a:p>
            <a:pPr>
              <a:defRPr/>
            </a:pPr>
            <a:r>
              <a:rPr lang="en-US" altLang="ko-KR" sz="4000" dirty="0">
                <a:solidFill>
                  <a:srgbClr val="000000"/>
                </a:solidFill>
                <a:latin typeface="News Gothic MT" pitchFamily="34" charset="0"/>
                <a:ea typeface="산돌 도로표지판M" pitchFamily="18" charset="-127"/>
              </a:rPr>
              <a:t>IOT Sensor Platform</a:t>
            </a:r>
            <a:endParaRPr lang="ko-KR" altLang="en-US" sz="4000" dirty="0">
              <a:solidFill>
                <a:srgbClr val="000000"/>
              </a:solidFill>
              <a:latin typeface="News Gothic MT" pitchFamily="34" charset="0"/>
              <a:ea typeface="산돌 도로표지판M" pitchFamily="18" charset="-127"/>
            </a:endParaRPr>
          </a:p>
        </p:txBody>
      </p:sp>
      <p:pic>
        <p:nvPicPr>
          <p:cNvPr id="16" name="Picture 4" descr="Z:\claire523 On My Mac\willkim\CBNU\행정업무\명함\chungbuk_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861048"/>
            <a:ext cx="920886" cy="90338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688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345123"/>
            <a:ext cx="7892103" cy="5635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ko-KR" sz="2800" dirty="0">
                <a:solidFill>
                  <a:srgbClr val="BF182D"/>
                </a:solidFill>
                <a:ea typeface="맑은 고딕" pitchFamily="50" charset="-127"/>
              </a:rPr>
              <a:t>Wireless Sensor Network for </a:t>
            </a:r>
            <a:r>
              <a:rPr lang="en-US" altLang="ko-KR" sz="2800" dirty="0" err="1">
                <a:solidFill>
                  <a:srgbClr val="BF182D"/>
                </a:solidFill>
                <a:ea typeface="맑은 고딕" pitchFamily="50" charset="-127"/>
              </a:rPr>
              <a:t>IoT</a:t>
            </a:r>
            <a:r>
              <a:rPr lang="en-US" altLang="ko-KR" sz="2800" dirty="0">
                <a:solidFill>
                  <a:srgbClr val="BF182D"/>
                </a:solidFill>
                <a:ea typeface="맑은 고딕" pitchFamily="50" charset="-127"/>
              </a:rPr>
              <a:t> </a:t>
            </a:r>
            <a:br>
              <a:rPr lang="en-US" altLang="ko-KR" sz="2800" dirty="0">
                <a:solidFill>
                  <a:srgbClr val="BF182D"/>
                </a:solidFill>
                <a:ea typeface="맑은 고딕" pitchFamily="50" charset="-127"/>
              </a:rPr>
            </a:br>
            <a:r>
              <a:rPr lang="en-US" altLang="ko-KR" sz="2800" dirty="0">
                <a:solidFill>
                  <a:srgbClr val="BF182D"/>
                </a:solidFill>
                <a:ea typeface="맑은 고딕" pitchFamily="50" charset="-127"/>
              </a:rPr>
              <a:t>(Internet of Things)</a:t>
            </a:r>
            <a:endParaRPr lang="en-US" altLang="ko-KR" sz="2800" dirty="0">
              <a:solidFill>
                <a:srgbClr val="BF182D"/>
              </a:solidFill>
              <a:ea typeface="굴림" pitchFamily="50" charset="-127"/>
            </a:endParaRPr>
          </a:p>
        </p:txBody>
      </p:sp>
      <p:pic>
        <p:nvPicPr>
          <p:cNvPr id="2052" name="Picture 4" descr="\\vmware-host\Shared Folders\Desktop\the-internet-of-things-moves-a-step-closer-with-open-source-ultra-low-power-jennet-ip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301" y="1591771"/>
            <a:ext cx="3937662" cy="226360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14" y="1432229"/>
            <a:ext cx="3123038" cy="225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34" y="4112720"/>
            <a:ext cx="3157318" cy="2493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539552" y="908720"/>
            <a:ext cx="7840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altLang="ko-KR" sz="2000" dirty="0" err="1">
                <a:solidFill>
                  <a:srgbClr val="000090"/>
                </a:solidFill>
                <a:latin typeface="+mn-lt"/>
              </a:rPr>
              <a:t>IoT’s</a:t>
            </a:r>
            <a:r>
              <a:rPr lang="en-US" altLang="ko-KR" sz="2000" dirty="0">
                <a:solidFill>
                  <a:srgbClr val="000090"/>
                </a:solidFill>
                <a:latin typeface="+mn-lt"/>
              </a:rPr>
              <a:t> 3 components: Integration of Sensors, wireless, intelligence</a:t>
            </a:r>
            <a:endParaRPr lang="ko-KR" altLang="en-US" sz="2000" dirty="0">
              <a:solidFill>
                <a:srgbClr val="000090"/>
              </a:solidFill>
              <a:latin typeface="+mn-lt"/>
            </a:endParaRPr>
          </a:p>
        </p:txBody>
      </p:sp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747" y="4509135"/>
            <a:ext cx="3806793" cy="1880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Z:\claire523 On My Mac\willkim\CBNU\Lab\web\새 폴더\wireless-module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536" y="2804089"/>
            <a:ext cx="1114121" cy="188976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아래쪽 화살표 10"/>
          <p:cNvSpPr/>
          <p:nvPr/>
        </p:nvSpPr>
        <p:spPr bwMode="auto">
          <a:xfrm rot="13974706" flipV="1">
            <a:off x="2909013" y="4581825"/>
            <a:ext cx="844658" cy="997048"/>
          </a:xfrm>
          <a:prstGeom prst="downArrow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아래쪽 화살표 11"/>
          <p:cNvSpPr/>
          <p:nvPr/>
        </p:nvSpPr>
        <p:spPr bwMode="auto">
          <a:xfrm rot="7596989" flipH="1" flipV="1">
            <a:off x="4869517" y="4581826"/>
            <a:ext cx="844658" cy="997048"/>
          </a:xfrm>
          <a:prstGeom prst="downArrow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아래쪽 화살표 12"/>
          <p:cNvSpPr/>
          <p:nvPr/>
        </p:nvSpPr>
        <p:spPr bwMode="auto">
          <a:xfrm rot="7625294">
            <a:off x="2885902" y="3258136"/>
            <a:ext cx="844658" cy="997048"/>
          </a:xfrm>
          <a:prstGeom prst="downArrow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아래쪽 화살표 13"/>
          <p:cNvSpPr/>
          <p:nvPr/>
        </p:nvSpPr>
        <p:spPr bwMode="auto">
          <a:xfrm rot="14003011" flipH="1">
            <a:off x="4846406" y="3258137"/>
            <a:ext cx="844658" cy="997048"/>
          </a:xfrm>
          <a:prstGeom prst="downArrow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D9F927-90B7-4A51-9D71-C4B85C931C94}" type="slidenum">
              <a:rPr lang="ko-KR" altLang="en-US" smtClean="0"/>
              <a:pPr>
                <a:defRPr/>
              </a:pPr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0826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420888"/>
            <a:ext cx="2841089" cy="15841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134" y="129674"/>
            <a:ext cx="7791266" cy="851054"/>
          </a:xfrm>
        </p:spPr>
        <p:txBody>
          <a:bodyPr>
            <a:noAutofit/>
          </a:bodyPr>
          <a:lstStyle/>
          <a:p>
            <a:r>
              <a:rPr lang="en-US" altLang="ko-KR" sz="2800" b="1" cap="none" dirty="0"/>
              <a:t>Wireless Sensor Network</a:t>
            </a:r>
            <a:br>
              <a:rPr lang="en-US" altLang="ko-KR" sz="2800" b="1" cap="none" dirty="0"/>
            </a:br>
            <a:r>
              <a:rPr lang="en-US" altLang="ko-KR" sz="2800" b="1" cap="none" dirty="0"/>
              <a:t>For Smart Metering &amp; Smart Cars</a:t>
            </a:r>
            <a:endParaRPr kumimoji="1" lang="ja-JP" altLang="en-US" sz="2800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609" y="980728"/>
            <a:ext cx="4564407" cy="1292111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kumimoji="1" lang="en-US" altLang="ko-KR" sz="1600" dirty="0"/>
              <a:t>Low Power Wireless Meter Recognition</a:t>
            </a:r>
          </a:p>
          <a:p>
            <a:pPr lvl="1">
              <a:lnSpc>
                <a:spcPct val="120000"/>
              </a:lnSpc>
            </a:pPr>
            <a:r>
              <a:rPr kumimoji="1" lang="en-US" altLang="ko-KR" sz="1200" b="0" dirty="0"/>
              <a:t>Problem: </a:t>
            </a:r>
            <a:r>
              <a:rPr kumimoji="1" lang="ko-KR" altLang="en-US" sz="1200" b="0" dirty="0"/>
              <a:t>전자식계량기 교체 후 무선검침</a:t>
            </a:r>
            <a:r>
              <a:rPr kumimoji="1" lang="en-US" altLang="ko-KR" sz="1200" b="0" dirty="0"/>
              <a:t>:</a:t>
            </a:r>
            <a:r>
              <a:rPr kumimoji="1" lang="ko-KR" altLang="en-US" sz="1200" b="0" dirty="0">
                <a:sym typeface="Wingdings"/>
              </a:rPr>
              <a:t>시장확대 문제</a:t>
            </a:r>
            <a:endParaRPr kumimoji="1" lang="en-US" altLang="ko-KR" sz="1200" b="0" dirty="0"/>
          </a:p>
          <a:p>
            <a:pPr lvl="1">
              <a:lnSpc>
                <a:spcPct val="120000"/>
              </a:lnSpc>
            </a:pPr>
            <a:r>
              <a:rPr kumimoji="1" lang="en-US" altLang="ko-KR" sz="1200" b="0" dirty="0"/>
              <a:t>Problem: </a:t>
            </a:r>
            <a:r>
              <a:rPr kumimoji="1" lang="ko-KR" altLang="en-US" sz="1200" b="0" dirty="0"/>
              <a:t>기존 계량기에 영상저장 후 </a:t>
            </a:r>
            <a:r>
              <a:rPr kumimoji="1" lang="en-US" altLang="ko-KR" sz="1200" b="0" dirty="0"/>
              <a:t>PDA</a:t>
            </a:r>
            <a:r>
              <a:rPr kumimoji="1" lang="ko-KR" altLang="en-US" sz="1200" b="0" dirty="0"/>
              <a:t>로 전송</a:t>
            </a:r>
            <a:r>
              <a:rPr kumimoji="1" lang="en-US" altLang="ko-KR" sz="1200" b="0" dirty="0"/>
              <a:t>:</a:t>
            </a:r>
            <a:r>
              <a:rPr kumimoji="1" lang="ko-KR" altLang="en-US" sz="1200" b="0" dirty="0">
                <a:sym typeface="Wingdings"/>
              </a:rPr>
              <a:t> </a:t>
            </a:r>
            <a:br>
              <a:rPr kumimoji="1" lang="en-US" altLang="ko-KR" sz="1200" b="0" dirty="0">
                <a:sym typeface="Wingdings"/>
              </a:rPr>
            </a:br>
            <a:r>
              <a:rPr kumimoji="1" lang="ko-KR" altLang="en-US" sz="1200" b="0" dirty="0">
                <a:sym typeface="Wingdings"/>
              </a:rPr>
              <a:t>검침원 문제</a:t>
            </a:r>
            <a:endParaRPr kumimoji="1" lang="en-US" altLang="ko-KR" sz="1200" b="0" dirty="0">
              <a:sym typeface="Wingdings"/>
            </a:endParaRPr>
          </a:p>
          <a:p>
            <a:pPr lvl="1">
              <a:lnSpc>
                <a:spcPct val="120000"/>
              </a:lnSpc>
            </a:pPr>
            <a:r>
              <a:rPr kumimoji="1" lang="en-US" altLang="ko-KR" sz="1200" b="0" dirty="0">
                <a:sym typeface="Wingdings"/>
              </a:rPr>
              <a:t>Solution: </a:t>
            </a:r>
            <a:r>
              <a:rPr kumimoji="1" lang="ko-KR" altLang="en-US" sz="1200" b="0" dirty="0">
                <a:sym typeface="Wingdings"/>
              </a:rPr>
              <a:t>영상인식 자동검침 후 저전력 무선전송</a:t>
            </a:r>
            <a:endParaRPr kumimoji="1" lang="en-US" altLang="ko-KR" sz="1200" b="0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92467" y="6381750"/>
            <a:ext cx="1316037" cy="365125"/>
          </a:xfrm>
        </p:spPr>
        <p:txBody>
          <a:bodyPr/>
          <a:lstStyle/>
          <a:p>
            <a:pPr>
              <a:defRPr/>
            </a:pPr>
            <a:fld id="{23AF06AE-3D74-4B80-B329-472B9F79958D}" type="slidenum">
              <a:rPr lang="ko-KR" altLang="en-US" smtClean="0"/>
              <a:pPr>
                <a:defRPr/>
              </a:pPr>
              <a:t>5</a:t>
            </a:fld>
            <a:endParaRPr lang="en-US" altLang="ko-KR"/>
          </a:p>
        </p:txBody>
      </p:sp>
      <p:pic>
        <p:nvPicPr>
          <p:cNvPr id="8" name="Picture 7" descr="2009113105931538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2486350"/>
            <a:ext cx="654618" cy="654618"/>
          </a:xfrm>
          <a:prstGeom prst="rect">
            <a:avLst/>
          </a:prstGeom>
        </p:spPr>
      </p:pic>
      <p:pic>
        <p:nvPicPr>
          <p:cNvPr id="9" name="Picture 8" descr="pennwell.web.300.355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354" y="3140968"/>
            <a:ext cx="743582" cy="879906"/>
          </a:xfrm>
          <a:prstGeom prst="rect">
            <a:avLst/>
          </a:prstGeom>
        </p:spPr>
      </p:pic>
      <p:pic>
        <p:nvPicPr>
          <p:cNvPr id="10" name="Picture 9" descr="2015101316202476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221088"/>
            <a:ext cx="4425459" cy="2388293"/>
          </a:xfrm>
          <a:prstGeom prst="rect">
            <a:avLst/>
          </a:prstGeom>
        </p:spPr>
      </p:pic>
      <p:sp>
        <p:nvSpPr>
          <p:cNvPr id="19" name="Rectangle 53"/>
          <p:cNvSpPr>
            <a:spLocks noChangeArrowheads="1"/>
          </p:cNvSpPr>
          <p:nvPr/>
        </p:nvSpPr>
        <p:spPr bwMode="auto">
          <a:xfrm>
            <a:off x="827584" y="4005064"/>
            <a:ext cx="248863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무선검침용 계량기의 예시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4427984" y="984761"/>
            <a:ext cx="4951301" cy="1292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v"/>
              <a:defRPr sz="2000" b="1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457200" indent="-182563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l"/>
              <a:defRPr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600" b="1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16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ü"/>
              <a:defRPr sz="14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kumimoji="1" lang="en-US" altLang="ko-KR" sz="1600" dirty="0"/>
              <a:t>Smart Car V2X Network</a:t>
            </a:r>
          </a:p>
          <a:p>
            <a:pPr lvl="1">
              <a:lnSpc>
                <a:spcPct val="120000"/>
              </a:lnSpc>
            </a:pPr>
            <a:r>
              <a:rPr kumimoji="1" lang="en-US" altLang="ko-KR" sz="1200" b="0" dirty="0"/>
              <a:t>Problem: Single Car </a:t>
            </a:r>
            <a:r>
              <a:rPr kumimoji="1" lang="ko-KR" altLang="en-US" sz="1200" b="0" dirty="0"/>
              <a:t>센싱 </a:t>
            </a:r>
            <a:r>
              <a:rPr kumimoji="1" lang="en-US" altLang="ko-KR" sz="1200" b="0" dirty="0"/>
              <a:t>ADAS &amp; </a:t>
            </a:r>
            <a:r>
              <a:rPr kumimoji="1" lang="ko-KR" altLang="en-US" sz="1200" b="0" dirty="0"/>
              <a:t>자율주행</a:t>
            </a:r>
            <a:r>
              <a:rPr kumimoji="1" lang="ko-KR" altLang="en-US" sz="1200" b="0" dirty="0">
                <a:sym typeface="Wingdings"/>
              </a:rPr>
              <a:t> 센싱범위문제</a:t>
            </a:r>
            <a:endParaRPr kumimoji="1" lang="en-US" altLang="ko-KR" sz="1200" b="0" dirty="0"/>
          </a:p>
          <a:p>
            <a:pPr lvl="1">
              <a:lnSpc>
                <a:spcPct val="120000"/>
              </a:lnSpc>
            </a:pPr>
            <a:r>
              <a:rPr kumimoji="1" lang="en-US" altLang="ko-KR" sz="1200" b="0" dirty="0"/>
              <a:t>Problem: Using WAVE Standard</a:t>
            </a:r>
            <a:r>
              <a:rPr kumimoji="1" lang="ko-KR" altLang="en-US" sz="1200" b="0" dirty="0"/>
              <a:t> </a:t>
            </a:r>
            <a:r>
              <a:rPr kumimoji="1" lang="ko-KR" altLang="en-US" sz="1200" b="0" dirty="0">
                <a:sym typeface="Wingdings"/>
              </a:rPr>
              <a:t> 다중차량 통신 성능저하</a:t>
            </a:r>
          </a:p>
          <a:p>
            <a:pPr lvl="1">
              <a:lnSpc>
                <a:spcPct val="120000"/>
              </a:lnSpc>
            </a:pPr>
            <a:r>
              <a:rPr kumimoji="1" lang="en-US" altLang="ko-KR" sz="1200" b="0" dirty="0">
                <a:sym typeface="Wingdings"/>
              </a:rPr>
              <a:t>Solution: Multi-channel Scheduled Cluster Network  </a:t>
            </a:r>
            <a:br>
              <a:rPr kumimoji="1" lang="en-US" altLang="ko-KR" sz="1200" b="0" dirty="0">
                <a:sym typeface="Wingdings"/>
              </a:rPr>
            </a:br>
            <a:r>
              <a:rPr kumimoji="1" lang="en-US" altLang="ko-KR" sz="1200" b="0" dirty="0">
                <a:sym typeface="Wingdings"/>
              </a:rPr>
              <a:t>Guaranteed packet delivery for large scale dynamic </a:t>
            </a:r>
            <a:br>
              <a:rPr kumimoji="1" lang="en-US" altLang="ko-KR" sz="1200" b="0" dirty="0">
                <a:sym typeface="Wingdings"/>
              </a:rPr>
            </a:br>
            <a:r>
              <a:rPr kumimoji="1" lang="en-US" altLang="ko-KR" sz="1200" b="0" dirty="0">
                <a:sym typeface="Wingdings"/>
              </a:rPr>
              <a:t>V2X network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4178" y="3429000"/>
            <a:ext cx="4692318" cy="3241735"/>
          </a:xfrm>
          <a:prstGeom prst="rect">
            <a:avLst/>
          </a:prstGeom>
        </p:spPr>
      </p:pic>
      <p:pic>
        <p:nvPicPr>
          <p:cNvPr id="12" name="Picture 4" descr="Rendering of connected vehicles communicating with each other as they pass through a busy intersecti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479217"/>
            <a:ext cx="1618535" cy="94978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311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2139332"/>
            <a:ext cx="2789196" cy="215376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5192" y="116632"/>
            <a:ext cx="8435280" cy="514059"/>
          </a:xfrm>
        </p:spPr>
        <p:txBody>
          <a:bodyPr wrap="square" numCol="1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800" b="1" cap="none" dirty="0"/>
              <a:t>Multi-channel Mesh Network </a:t>
            </a:r>
            <a:endParaRPr lang="ko-KR" altLang="en-US" sz="2800" cap="none" dirty="0">
              <a:latin typeface="Arial Black" charset="0"/>
              <a:ea typeface="HY견고딕" charset="0"/>
            </a:endParaRPr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179512" y="3983743"/>
            <a:ext cx="3734304" cy="307502"/>
          </a:xfrm>
        </p:spPr>
        <p:txBody>
          <a:bodyPr/>
          <a:lstStyle/>
          <a:p>
            <a:pPr marL="182563" indent="-182563">
              <a:lnSpc>
                <a:spcPct val="80000"/>
              </a:lnSpc>
              <a:buFont typeface="Wingdings" charset="2"/>
              <a:buChar char="u"/>
            </a:pPr>
            <a:r>
              <a:rPr lang="en-US" altLang="ko-KR" sz="1200" dirty="0">
                <a:solidFill>
                  <a:srgbClr val="9D1E23"/>
                </a:solidFill>
              </a:rPr>
              <a:t>Real Experiment /w Water Meter Network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39552" y="4092417"/>
            <a:ext cx="3700748" cy="2576943"/>
            <a:chOff x="376942" y="1217463"/>
            <a:chExt cx="8726169" cy="552390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942" y="1758966"/>
              <a:ext cx="8587546" cy="3902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586" y="1217463"/>
              <a:ext cx="1465525" cy="987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ight Arrow 6"/>
            <p:cNvSpPr/>
            <p:nvPr/>
          </p:nvSpPr>
          <p:spPr>
            <a:xfrm>
              <a:off x="2411760" y="2060848"/>
              <a:ext cx="1008112" cy="288032"/>
            </a:xfrm>
            <a:prstGeom prst="rightArrow">
              <a:avLst/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4644008" y="2060848"/>
              <a:ext cx="1008112" cy="288032"/>
            </a:xfrm>
            <a:prstGeom prst="rightArrow">
              <a:avLst/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55776" y="1772816"/>
              <a:ext cx="687003" cy="421383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kumimoji="1" lang="en-US" altLang="ko-KR" sz="1000" b="1" dirty="0">
                  <a:solidFill>
                    <a:srgbClr val="0000FF"/>
                  </a:solidFill>
                  <a:latin typeface="나눔고딕"/>
                  <a:ea typeface="나눔고딕"/>
                  <a:cs typeface="나눔고딕"/>
                </a:rPr>
                <a:t>CH0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16016" y="1772816"/>
              <a:ext cx="687003" cy="421383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kumimoji="1" lang="en-US" altLang="ko-KR" sz="1000" b="1" dirty="0">
                  <a:solidFill>
                    <a:srgbClr val="0000FF"/>
                  </a:solidFill>
                  <a:latin typeface="나눔고딕"/>
                  <a:ea typeface="나눔고딕"/>
                  <a:cs typeface="나눔고딕"/>
                </a:rPr>
                <a:t>CH0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 rot="2377551">
              <a:off x="7236296" y="2204864"/>
              <a:ext cx="687003" cy="421383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kumimoji="1" lang="en-US" altLang="ko-KR" sz="1000" b="1" dirty="0">
                  <a:solidFill>
                    <a:srgbClr val="0000FF"/>
                  </a:solidFill>
                  <a:latin typeface="나눔고딕"/>
                  <a:ea typeface="나눔고딕"/>
                  <a:cs typeface="나눔고딕"/>
                </a:rPr>
                <a:t>CH0</a:t>
              </a:r>
            </a:p>
          </p:txBody>
        </p:sp>
        <p:sp>
          <p:nvSpPr>
            <p:cNvPr id="14" name="Right Arrow 13"/>
            <p:cNvSpPr/>
            <p:nvPr/>
          </p:nvSpPr>
          <p:spPr>
            <a:xfrm rot="2254814">
              <a:off x="6752561" y="2585045"/>
              <a:ext cx="1344752" cy="288032"/>
            </a:xfrm>
            <a:prstGeom prst="rightArrow">
              <a:avLst/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5" name="Right Arrow 14"/>
            <p:cNvSpPr/>
            <p:nvPr/>
          </p:nvSpPr>
          <p:spPr>
            <a:xfrm>
              <a:off x="2267744" y="3284984"/>
              <a:ext cx="1008112" cy="288032"/>
            </a:xfrm>
            <a:prstGeom prst="rightArrow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11760" y="2996952"/>
              <a:ext cx="687003" cy="421383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kumimoji="1" lang="en-US" altLang="ko-KR" sz="1000" b="1" dirty="0">
                  <a:solidFill>
                    <a:schemeClr val="tx2"/>
                  </a:solidFill>
                  <a:latin typeface="나눔고딕"/>
                  <a:ea typeface="나눔고딕"/>
                  <a:cs typeface="나눔고딕"/>
                </a:rPr>
                <a:t>CH20</a:t>
              </a:r>
            </a:p>
          </p:txBody>
        </p:sp>
        <p:sp>
          <p:nvSpPr>
            <p:cNvPr id="17" name="Right Arrow 16"/>
            <p:cNvSpPr/>
            <p:nvPr/>
          </p:nvSpPr>
          <p:spPr>
            <a:xfrm>
              <a:off x="1979712" y="4581128"/>
              <a:ext cx="1008112" cy="288032"/>
            </a:xfrm>
            <a:prstGeom prst="rightArrow">
              <a:avLst/>
            </a:prstGeom>
            <a:solidFill>
              <a:srgbClr val="00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23728" y="4303761"/>
              <a:ext cx="687003" cy="421383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kumimoji="1" lang="en-US" altLang="ko-KR" sz="1000" b="1" dirty="0">
                  <a:solidFill>
                    <a:srgbClr val="05920C"/>
                  </a:solidFill>
                  <a:latin typeface="나눔고딕"/>
                  <a:ea typeface="나눔고딕"/>
                  <a:cs typeface="나눔고딕"/>
                </a:rPr>
                <a:t>CH40</a:t>
              </a:r>
            </a:p>
          </p:txBody>
        </p:sp>
        <p:sp>
          <p:nvSpPr>
            <p:cNvPr id="19" name="Right Arrow 18"/>
            <p:cNvSpPr/>
            <p:nvPr/>
          </p:nvSpPr>
          <p:spPr>
            <a:xfrm>
              <a:off x="4572000" y="3284984"/>
              <a:ext cx="1008112" cy="288032"/>
            </a:xfrm>
            <a:prstGeom prst="rightArrow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716016" y="3007617"/>
              <a:ext cx="687003" cy="421383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kumimoji="1" lang="en-US" altLang="ko-KR" sz="1000" b="1" dirty="0">
                  <a:solidFill>
                    <a:schemeClr val="tx2"/>
                  </a:solidFill>
                  <a:latin typeface="나눔고딕"/>
                  <a:ea typeface="나눔고딕"/>
                  <a:cs typeface="나눔고딕"/>
                </a:rPr>
                <a:t>CH20</a:t>
              </a:r>
            </a:p>
          </p:txBody>
        </p:sp>
        <p:sp>
          <p:nvSpPr>
            <p:cNvPr id="21" name="Right Arrow 20"/>
            <p:cNvSpPr/>
            <p:nvPr/>
          </p:nvSpPr>
          <p:spPr>
            <a:xfrm>
              <a:off x="4499992" y="4509120"/>
              <a:ext cx="1008112" cy="288032"/>
            </a:xfrm>
            <a:prstGeom prst="rightArrow">
              <a:avLst/>
            </a:prstGeom>
            <a:solidFill>
              <a:srgbClr val="00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4221088"/>
              <a:ext cx="687003" cy="421383"/>
            </a:xfrm>
            <a:prstGeom prst="rect">
              <a:avLst/>
            </a:prstGeom>
            <a:noFill/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kumimoji="1" lang="en-US" altLang="ko-KR" sz="1000" b="1" dirty="0">
                  <a:solidFill>
                    <a:srgbClr val="05920C"/>
                  </a:solidFill>
                  <a:latin typeface="나눔고딕"/>
                  <a:ea typeface="나눔고딕"/>
                  <a:cs typeface="나눔고딕"/>
                </a:rPr>
                <a:t>CH40</a:t>
              </a:r>
            </a:p>
          </p:txBody>
        </p:sp>
        <p:sp>
          <p:nvSpPr>
            <p:cNvPr id="23" name="Right Arrow 22"/>
            <p:cNvSpPr/>
            <p:nvPr/>
          </p:nvSpPr>
          <p:spPr>
            <a:xfrm rot="19103017">
              <a:off x="7106000" y="4157756"/>
              <a:ext cx="1219815" cy="288032"/>
            </a:xfrm>
            <a:prstGeom prst="rightArrow">
              <a:avLst/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24" name="TextBox 23"/>
            <p:cNvSpPr txBox="1"/>
            <p:nvPr/>
          </p:nvSpPr>
          <p:spPr>
            <a:xfrm rot="19103017">
              <a:off x="7217520" y="3891989"/>
              <a:ext cx="687003" cy="421383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kumimoji="1" lang="en-US" altLang="ko-KR" sz="1000" b="1" dirty="0">
                  <a:solidFill>
                    <a:srgbClr val="0000FF"/>
                  </a:solidFill>
                  <a:latin typeface="나눔고딕"/>
                  <a:ea typeface="나눔고딕"/>
                  <a:cs typeface="나눔고딕"/>
                </a:rPr>
                <a:t>CH0</a:t>
              </a:r>
            </a:p>
          </p:txBody>
        </p:sp>
        <p:sp>
          <p:nvSpPr>
            <p:cNvPr id="25" name="Right Arrow 24"/>
            <p:cNvSpPr/>
            <p:nvPr/>
          </p:nvSpPr>
          <p:spPr>
            <a:xfrm>
              <a:off x="7092280" y="3284984"/>
              <a:ext cx="1008112" cy="288032"/>
            </a:xfrm>
            <a:prstGeom prst="rightArrow">
              <a:avLst/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236296" y="2996952"/>
              <a:ext cx="687003" cy="421383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kumimoji="1" lang="en-US" altLang="ko-KR" sz="1000" b="1" dirty="0">
                  <a:solidFill>
                    <a:srgbClr val="3366FF"/>
                  </a:solidFill>
                  <a:latin typeface="나눔고딕"/>
                  <a:ea typeface="나눔고딕"/>
                  <a:cs typeface="나눔고딕"/>
                </a:rPr>
                <a:t>CH0</a:t>
              </a:r>
            </a:p>
          </p:txBody>
        </p:sp>
        <p:sp>
          <p:nvSpPr>
            <p:cNvPr id="27" name="Rectangle 102"/>
            <p:cNvSpPr>
              <a:spLocks/>
            </p:cNvSpPr>
            <p:nvPr/>
          </p:nvSpPr>
          <p:spPr bwMode="auto">
            <a:xfrm>
              <a:off x="7144019" y="5775155"/>
              <a:ext cx="668341" cy="246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latinLnBrk="0" hangingPunct="1"/>
              <a:r>
                <a:rPr kumimoji="0" lang="en-US" altLang="ko-KR" sz="800" dirty="0">
                  <a:latin typeface="맑은 고딕" pitchFamily="50" charset="-127"/>
                  <a:ea typeface="맑은 고딕" pitchFamily="50" charset="-127"/>
                  <a:sym typeface="[Yoon가변] 윤고딕 530_OTF" charset="0"/>
                </a:rPr>
                <a:t>Level3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  <a:sym typeface="[Yoon가변] 윤고딕 530_OTF" charset="0"/>
              </a:endParaRPr>
            </a:p>
          </p:txBody>
        </p:sp>
        <p:sp>
          <p:nvSpPr>
            <p:cNvPr id="29" name="Rectangle 102"/>
            <p:cNvSpPr>
              <a:spLocks/>
            </p:cNvSpPr>
            <p:nvPr/>
          </p:nvSpPr>
          <p:spPr bwMode="auto">
            <a:xfrm>
              <a:off x="4623739" y="5775155"/>
              <a:ext cx="668341" cy="246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latinLnBrk="0" hangingPunct="1"/>
              <a:r>
                <a:rPr kumimoji="0" lang="en-US" altLang="ko-KR" sz="800" dirty="0">
                  <a:latin typeface="맑은 고딕" pitchFamily="50" charset="-127"/>
                  <a:ea typeface="맑은 고딕" pitchFamily="50" charset="-127"/>
                  <a:sym typeface="[Yoon가변] 윤고딕 530_OTF" charset="0"/>
                </a:rPr>
                <a:t>Level2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  <a:sym typeface="[Yoon가변] 윤고딕 530_OTF" charset="0"/>
              </a:endParaRPr>
            </a:p>
          </p:txBody>
        </p:sp>
        <p:sp>
          <p:nvSpPr>
            <p:cNvPr id="30" name="Rectangle 102"/>
            <p:cNvSpPr>
              <a:spLocks/>
            </p:cNvSpPr>
            <p:nvPr/>
          </p:nvSpPr>
          <p:spPr bwMode="auto">
            <a:xfrm>
              <a:off x="2175467" y="5773287"/>
              <a:ext cx="668341" cy="246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latinLnBrk="0" hangingPunct="1"/>
              <a:r>
                <a:rPr kumimoji="0" lang="en-US" altLang="ko-KR" sz="800" dirty="0">
                  <a:latin typeface="맑은 고딕" pitchFamily="50" charset="-127"/>
                  <a:ea typeface="맑은 고딕" pitchFamily="50" charset="-127"/>
                  <a:sym typeface="[Yoon가변] 윤고딕 530_OTF" charset="0"/>
                </a:rPr>
                <a:t>Level1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  <a:sym typeface="[Yoon가변] 윤고딕 530_OTF" charset="0"/>
              </a:endParaRPr>
            </a:p>
          </p:txBody>
        </p:sp>
        <p:sp>
          <p:nvSpPr>
            <p:cNvPr id="33" name="Left Arrow 32"/>
            <p:cNvSpPr/>
            <p:nvPr/>
          </p:nvSpPr>
          <p:spPr>
            <a:xfrm flipH="1">
              <a:off x="2771800" y="5805264"/>
              <a:ext cx="463067" cy="216024"/>
            </a:xfrm>
            <a:prstGeom prst="leftArrow">
              <a:avLst/>
            </a:prstGeom>
            <a:solidFill>
              <a:srgbClr val="FF99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339752" y="6215968"/>
              <a:ext cx="216024" cy="144016"/>
            </a:xfrm>
            <a:prstGeom prst="rect">
              <a:avLst/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339752" y="6402852"/>
              <a:ext cx="216024" cy="144016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338661" y="6165304"/>
              <a:ext cx="216024" cy="144016"/>
            </a:xfrm>
            <a:prstGeom prst="rect">
              <a:avLst/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554685" y="6341606"/>
              <a:ext cx="216024" cy="144016"/>
            </a:xfrm>
            <a:prstGeom prst="rect">
              <a:avLst/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770709" y="6525344"/>
              <a:ext cx="216024" cy="144016"/>
            </a:xfrm>
            <a:prstGeom prst="rect">
              <a:avLst/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1763688" y="6071952"/>
              <a:ext cx="0" cy="504056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3851920" y="6093296"/>
              <a:ext cx="0" cy="504056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6948264" y="6093296"/>
              <a:ext cx="0" cy="504056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102"/>
            <p:cNvSpPr>
              <a:spLocks/>
            </p:cNvSpPr>
            <p:nvPr/>
          </p:nvSpPr>
          <p:spPr bwMode="auto">
            <a:xfrm>
              <a:off x="2329061" y="5999944"/>
              <a:ext cx="257675" cy="246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latinLnBrk="0" hangingPunct="1"/>
              <a:r>
                <a:rPr kumimoji="0" lang="en-US" altLang="ko-KR" sz="800" dirty="0">
                  <a:latin typeface="맑은 고딕" pitchFamily="50" charset="-127"/>
                  <a:ea typeface="맑은 고딕" pitchFamily="50" charset="-127"/>
                  <a:sym typeface="[Yoon가변] 윤고딕 530_OTF" charset="0"/>
                </a:rPr>
                <a:t>S1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  <a:sym typeface="[Yoon가변] 윤고딕 530_OTF" charset="0"/>
              </a:endParaRPr>
            </a:p>
          </p:txBody>
        </p:sp>
        <p:sp>
          <p:nvSpPr>
            <p:cNvPr id="51" name="Rectangle 102"/>
            <p:cNvSpPr>
              <a:spLocks/>
            </p:cNvSpPr>
            <p:nvPr/>
          </p:nvSpPr>
          <p:spPr bwMode="auto">
            <a:xfrm>
              <a:off x="7327367" y="5949280"/>
              <a:ext cx="257675" cy="246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latinLnBrk="0" hangingPunct="1"/>
              <a:r>
                <a:rPr kumimoji="0" lang="en-US" altLang="ko-KR" sz="800" dirty="0">
                  <a:latin typeface="맑은 고딕" pitchFamily="50" charset="-127"/>
                  <a:ea typeface="맑은 고딕" pitchFamily="50" charset="-127"/>
                  <a:sym typeface="[Yoon가변] 윤고딕 530_OTF" charset="0"/>
                </a:rPr>
                <a:t>S1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  <a:sym typeface="[Yoon가변] 윤고딕 530_OTF" charset="0"/>
              </a:endParaRPr>
            </a:p>
          </p:txBody>
        </p:sp>
        <p:sp>
          <p:nvSpPr>
            <p:cNvPr id="52" name="Rectangle 102"/>
            <p:cNvSpPr>
              <a:spLocks/>
            </p:cNvSpPr>
            <p:nvPr/>
          </p:nvSpPr>
          <p:spPr bwMode="auto">
            <a:xfrm>
              <a:off x="7542350" y="6125582"/>
              <a:ext cx="257675" cy="246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latinLnBrk="0" hangingPunct="1"/>
              <a:r>
                <a:rPr kumimoji="0" lang="en-US" altLang="ko-KR" sz="800" dirty="0">
                  <a:latin typeface="맑은 고딕" pitchFamily="50" charset="-127"/>
                  <a:ea typeface="맑은 고딕" pitchFamily="50" charset="-127"/>
                  <a:sym typeface="[Yoon가변] 윤고딕 530_OTF" charset="0"/>
                </a:rPr>
                <a:t>S2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  <a:sym typeface="[Yoon가변] 윤고딕 530_OTF" charset="0"/>
              </a:endParaRPr>
            </a:p>
          </p:txBody>
        </p:sp>
        <p:sp>
          <p:nvSpPr>
            <p:cNvPr id="53" name="Rectangle 102"/>
            <p:cNvSpPr>
              <a:spLocks/>
            </p:cNvSpPr>
            <p:nvPr/>
          </p:nvSpPr>
          <p:spPr bwMode="auto">
            <a:xfrm>
              <a:off x="7770709" y="6309320"/>
              <a:ext cx="257675" cy="246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latinLnBrk="0" hangingPunct="1"/>
              <a:r>
                <a:rPr kumimoji="0" lang="en-US" altLang="ko-KR" sz="800" dirty="0">
                  <a:latin typeface="맑은 고딕" pitchFamily="50" charset="-127"/>
                  <a:ea typeface="맑은 고딕" pitchFamily="50" charset="-127"/>
                  <a:sym typeface="[Yoon가변] 윤고딕 530_OTF" charset="0"/>
                </a:rPr>
                <a:t>S3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  <a:sym typeface="[Yoon가변] 윤고딕 530_OTF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339752" y="6597352"/>
              <a:ext cx="216024" cy="144016"/>
            </a:xfrm>
            <a:prstGeom prst="rect">
              <a:avLst/>
            </a:prstGeom>
            <a:solidFill>
              <a:srgbClr val="00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860032" y="6165304"/>
              <a:ext cx="216024" cy="144016"/>
            </a:xfrm>
            <a:prstGeom prst="rect">
              <a:avLst/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860032" y="6352188"/>
              <a:ext cx="216024" cy="144016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58" name="Rectangle 102"/>
            <p:cNvSpPr>
              <a:spLocks/>
            </p:cNvSpPr>
            <p:nvPr/>
          </p:nvSpPr>
          <p:spPr bwMode="auto">
            <a:xfrm>
              <a:off x="4890389" y="5949280"/>
              <a:ext cx="257675" cy="246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latinLnBrk="0" hangingPunct="1"/>
              <a:r>
                <a:rPr kumimoji="0" lang="en-US" altLang="ko-KR" sz="800" dirty="0">
                  <a:latin typeface="맑은 고딕" pitchFamily="50" charset="-127"/>
                  <a:ea typeface="맑은 고딕" pitchFamily="50" charset="-127"/>
                  <a:sym typeface="[Yoon가변] 윤고딕 530_OTF" charset="0"/>
                </a:rPr>
                <a:t>S1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  <a:sym typeface="[Yoon가변] 윤고딕 530_OTF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860032" y="6546688"/>
              <a:ext cx="216024" cy="144016"/>
            </a:xfrm>
            <a:prstGeom prst="rect">
              <a:avLst/>
            </a:prstGeom>
            <a:solidFill>
              <a:srgbClr val="00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61" name="Left Arrow 60"/>
            <p:cNvSpPr/>
            <p:nvPr/>
          </p:nvSpPr>
          <p:spPr>
            <a:xfrm flipH="1">
              <a:off x="5261061" y="5805264"/>
              <a:ext cx="463067" cy="216024"/>
            </a:xfrm>
            <a:prstGeom prst="leftArrow">
              <a:avLst/>
            </a:prstGeom>
            <a:solidFill>
              <a:srgbClr val="FF99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62" name="Right Arrow 61"/>
            <p:cNvSpPr/>
            <p:nvPr/>
          </p:nvSpPr>
          <p:spPr>
            <a:xfrm rot="17435020">
              <a:off x="8076388" y="2439342"/>
              <a:ext cx="1008112" cy="288032"/>
            </a:xfrm>
            <a:prstGeom prst="rightArrow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67" name="Left Arrow 66"/>
            <p:cNvSpPr/>
            <p:nvPr/>
          </p:nvSpPr>
          <p:spPr>
            <a:xfrm flipH="1">
              <a:off x="7956376" y="5805264"/>
              <a:ext cx="463067" cy="216024"/>
            </a:xfrm>
            <a:prstGeom prst="leftArrow">
              <a:avLst/>
            </a:prstGeom>
            <a:solidFill>
              <a:srgbClr val="FF99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pic>
        <p:nvPicPr>
          <p:cNvPr id="154" name="Picture 15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929414"/>
            <a:ext cx="3223743" cy="1739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5" name="Picture 1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7664" y="1916832"/>
            <a:ext cx="1872208" cy="2016224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2204864"/>
            <a:ext cx="2198864" cy="2376264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58" name="Content Placeholder 2"/>
          <p:cNvSpPr>
            <a:spLocks noGrp="1"/>
          </p:cNvSpPr>
          <p:nvPr>
            <p:ph idx="1"/>
          </p:nvPr>
        </p:nvSpPr>
        <p:spPr>
          <a:xfrm>
            <a:off x="395536" y="696729"/>
            <a:ext cx="7776864" cy="1292111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kumimoji="1" lang="en-US" altLang="ko-KR" sz="1600" dirty="0"/>
              <a:t>TDM-CSMA Hybrid MAC Developed</a:t>
            </a:r>
          </a:p>
          <a:p>
            <a:pPr lvl="1">
              <a:lnSpc>
                <a:spcPct val="80000"/>
              </a:lnSpc>
            </a:pPr>
            <a:r>
              <a:rPr kumimoji="1" lang="en-US" altLang="ko-KR" sz="1400" b="0" dirty="0">
                <a:sym typeface="Wingdings"/>
              </a:rPr>
              <a:t>Maximal Utilization, Lowest Power, and Still High Availability (Reliability)</a:t>
            </a:r>
          </a:p>
          <a:p>
            <a:pPr>
              <a:lnSpc>
                <a:spcPct val="80000"/>
              </a:lnSpc>
            </a:pPr>
            <a:r>
              <a:rPr kumimoji="1" lang="en-US" altLang="ko-KR" sz="1600" dirty="0">
                <a:sym typeface="Wingdings"/>
              </a:rPr>
              <a:t>Network Algorithms &amp; Protocols Developed</a:t>
            </a:r>
          </a:p>
          <a:p>
            <a:pPr lvl="1">
              <a:lnSpc>
                <a:spcPct val="80000"/>
              </a:lnSpc>
            </a:pPr>
            <a:r>
              <a:rPr kumimoji="1" lang="en-US" altLang="ko-KR" sz="1400" b="0" dirty="0">
                <a:sym typeface="Wingdings"/>
              </a:rPr>
              <a:t>Synchronization / Scheduling / Routing / Ch. Allocation / Centralized / Distributed</a:t>
            </a:r>
            <a:endParaRPr kumimoji="1" lang="en-US" altLang="ko-KR" sz="1400" b="0" dirty="0"/>
          </a:p>
        </p:txBody>
      </p:sp>
      <p:sp>
        <p:nvSpPr>
          <p:cNvPr id="159" name="내용 개체 틀 2"/>
          <p:cNvSpPr>
            <a:spLocks noGrp="1"/>
          </p:cNvSpPr>
          <p:nvPr>
            <p:ph idx="1"/>
          </p:nvPr>
        </p:nvSpPr>
        <p:spPr>
          <a:xfrm>
            <a:off x="3710578" y="1916832"/>
            <a:ext cx="2805638" cy="338252"/>
          </a:xfrm>
        </p:spPr>
        <p:txBody>
          <a:bodyPr/>
          <a:lstStyle/>
          <a:p>
            <a:pPr marL="182563" indent="-182563">
              <a:lnSpc>
                <a:spcPct val="80000"/>
              </a:lnSpc>
              <a:buFont typeface="Wingdings" charset="2"/>
              <a:buChar char="u"/>
            </a:pPr>
            <a:r>
              <a:rPr lang="en-US" altLang="ko-KR" sz="1400" dirty="0">
                <a:solidFill>
                  <a:srgbClr val="9D1E23"/>
                </a:solidFill>
              </a:rPr>
              <a:t>Optimum Scheduling (BLP)</a:t>
            </a:r>
          </a:p>
        </p:txBody>
      </p:sp>
      <p:sp>
        <p:nvSpPr>
          <p:cNvPr id="160" name="내용 개체 틀 2"/>
          <p:cNvSpPr>
            <a:spLocks noGrp="1"/>
          </p:cNvSpPr>
          <p:nvPr>
            <p:ph idx="1"/>
          </p:nvPr>
        </p:nvSpPr>
        <p:spPr>
          <a:xfrm>
            <a:off x="6607159" y="1952498"/>
            <a:ext cx="2318709" cy="372077"/>
          </a:xfrm>
        </p:spPr>
        <p:txBody>
          <a:bodyPr/>
          <a:lstStyle/>
          <a:p>
            <a:pPr marL="182563" indent="-182563">
              <a:lnSpc>
                <a:spcPct val="80000"/>
              </a:lnSpc>
              <a:buFont typeface="Wingdings" charset="2"/>
              <a:buChar char="u"/>
            </a:pPr>
            <a:r>
              <a:rPr lang="en-US" altLang="ko-KR" sz="1400" dirty="0">
                <a:solidFill>
                  <a:srgbClr val="9D1E23"/>
                </a:solidFill>
              </a:rPr>
              <a:t>Heuristic Scheduling</a:t>
            </a:r>
          </a:p>
        </p:txBody>
      </p:sp>
      <p:sp>
        <p:nvSpPr>
          <p:cNvPr id="161" name="내용 개체 틀 2"/>
          <p:cNvSpPr>
            <a:spLocks noGrp="1"/>
          </p:cNvSpPr>
          <p:nvPr>
            <p:ph idx="1"/>
          </p:nvPr>
        </p:nvSpPr>
        <p:spPr>
          <a:xfrm>
            <a:off x="323528" y="1916832"/>
            <a:ext cx="1374698" cy="1236173"/>
          </a:xfrm>
        </p:spPr>
        <p:txBody>
          <a:bodyPr/>
          <a:lstStyle/>
          <a:p>
            <a:pPr marL="182563" indent="-182563">
              <a:buFont typeface="Wingdings" charset="2"/>
              <a:buChar char="u"/>
            </a:pPr>
            <a:r>
              <a:rPr lang="en-US" altLang="ko-KR" sz="1400" dirty="0">
                <a:solidFill>
                  <a:srgbClr val="9D1E23"/>
                </a:solidFill>
              </a:rPr>
              <a:t>Density-</a:t>
            </a:r>
            <a:br>
              <a:rPr lang="en-US" altLang="ko-KR" sz="1400" dirty="0">
                <a:solidFill>
                  <a:srgbClr val="9D1E23"/>
                </a:solidFill>
              </a:rPr>
            </a:br>
            <a:r>
              <a:rPr lang="en-US" altLang="ko-KR" sz="1400" dirty="0">
                <a:solidFill>
                  <a:srgbClr val="9D1E23"/>
                </a:solidFill>
              </a:rPr>
              <a:t>Based</a:t>
            </a:r>
            <a:br>
              <a:rPr lang="en-US" altLang="ko-KR" sz="1400" dirty="0">
                <a:solidFill>
                  <a:srgbClr val="9D1E23"/>
                </a:solidFill>
              </a:rPr>
            </a:br>
            <a:r>
              <a:rPr lang="en-US" altLang="ko-KR" sz="1400" dirty="0">
                <a:solidFill>
                  <a:srgbClr val="9D1E23"/>
                </a:solidFill>
              </a:rPr>
              <a:t>Synch</a:t>
            </a:r>
            <a:br>
              <a:rPr lang="en-US" altLang="ko-KR" sz="1400" dirty="0">
                <a:solidFill>
                  <a:srgbClr val="9D1E23"/>
                </a:solidFill>
              </a:rPr>
            </a:br>
            <a:r>
              <a:rPr lang="en-US" altLang="ko-KR" sz="1400" dirty="0">
                <a:solidFill>
                  <a:srgbClr val="9D1E23"/>
                </a:solidFill>
              </a:rPr>
              <a:t>Algorithm</a:t>
            </a:r>
          </a:p>
        </p:txBody>
      </p:sp>
      <p:sp>
        <p:nvSpPr>
          <p:cNvPr id="162" name="Left Arrow 161"/>
          <p:cNvSpPr/>
          <p:nvPr/>
        </p:nvSpPr>
        <p:spPr>
          <a:xfrm rot="10800000">
            <a:off x="3491881" y="2683390"/>
            <a:ext cx="442641" cy="442641"/>
          </a:xfrm>
          <a:prstGeom prst="lef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3" name="Left Arrow 162"/>
          <p:cNvSpPr/>
          <p:nvPr/>
        </p:nvSpPr>
        <p:spPr>
          <a:xfrm rot="10800000">
            <a:off x="6156176" y="2780928"/>
            <a:ext cx="442641" cy="442641"/>
          </a:xfrm>
          <a:prstGeom prst="lef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4" name="Left Arrow 163"/>
          <p:cNvSpPr/>
          <p:nvPr/>
        </p:nvSpPr>
        <p:spPr>
          <a:xfrm rot="19045041">
            <a:off x="6751627" y="4384492"/>
            <a:ext cx="442641" cy="442641"/>
          </a:xfrm>
          <a:prstGeom prst="lef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Left Arrow 164"/>
          <p:cNvSpPr/>
          <p:nvPr/>
        </p:nvSpPr>
        <p:spPr>
          <a:xfrm>
            <a:off x="4355976" y="5013176"/>
            <a:ext cx="442641" cy="442641"/>
          </a:xfrm>
          <a:prstGeom prst="lef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내용 개체 틀 2"/>
          <p:cNvSpPr>
            <a:spLocks noGrp="1"/>
          </p:cNvSpPr>
          <p:nvPr>
            <p:ph idx="1"/>
          </p:nvPr>
        </p:nvSpPr>
        <p:spPr>
          <a:xfrm>
            <a:off x="5004048" y="4509120"/>
            <a:ext cx="1742080" cy="372077"/>
          </a:xfrm>
        </p:spPr>
        <p:txBody>
          <a:bodyPr/>
          <a:lstStyle/>
          <a:p>
            <a:pPr marL="182563" indent="-182563">
              <a:lnSpc>
                <a:spcPct val="80000"/>
              </a:lnSpc>
              <a:buFont typeface="Wingdings" charset="2"/>
              <a:buChar char="u"/>
            </a:pPr>
            <a:r>
              <a:rPr lang="en-US" altLang="ko-KR" sz="1400" dirty="0">
                <a:solidFill>
                  <a:srgbClr val="9D1E23"/>
                </a:solidFill>
              </a:rPr>
              <a:t>Multi-Ch. TDM </a:t>
            </a:r>
            <a:br>
              <a:rPr lang="en-US" altLang="ko-KR" sz="1400" dirty="0">
                <a:solidFill>
                  <a:srgbClr val="9D1E23"/>
                </a:solidFill>
              </a:rPr>
            </a:br>
            <a:r>
              <a:rPr lang="en-US" altLang="ko-KR" sz="1400" dirty="0">
                <a:solidFill>
                  <a:srgbClr val="9D1E23"/>
                </a:solidFill>
              </a:rPr>
              <a:t>Scheduling</a:t>
            </a:r>
          </a:p>
        </p:txBody>
      </p:sp>
      <p:sp>
        <p:nvSpPr>
          <p:cNvPr id="63" name="Slide Number Placeholder 3"/>
          <p:cNvSpPr txBox="1">
            <a:spLocks/>
          </p:cNvSpPr>
          <p:nvPr/>
        </p:nvSpPr>
        <p:spPr>
          <a:xfrm>
            <a:off x="7956228" y="6448251"/>
            <a:ext cx="10082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9pPr>
          </a:lstStyle>
          <a:p>
            <a:pPr>
              <a:defRPr/>
            </a:pPr>
            <a:fld id="{23AF06AE-3D74-4B80-B329-472B9F79958D}" type="slidenum">
              <a:rPr lang="ko-KR" altLang="en-US" smtClean="0"/>
              <a:pPr>
                <a:defRPr/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94708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38199"/>
            <a:ext cx="7030816" cy="827635"/>
          </a:xfrm>
        </p:spPr>
        <p:txBody>
          <a:bodyPr>
            <a:noAutofit/>
          </a:bodyPr>
          <a:lstStyle/>
          <a:p>
            <a:r>
              <a:rPr lang="en-US" sz="2400" cap="none" dirty="0"/>
              <a:t>Heuristic Scheduling Algorithm</a:t>
            </a:r>
            <a:br>
              <a:rPr lang="en-US" sz="2400" cap="none" dirty="0"/>
            </a:br>
            <a:r>
              <a:rPr lang="en-US" sz="2400" cap="none" dirty="0"/>
              <a:t>(With TX Power Control)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3" y="1341959"/>
            <a:ext cx="4898689" cy="446330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1600" dirty="0"/>
              <a:t>Objectives: Pack more node into fewer slots</a:t>
            </a:r>
          </a:p>
          <a:p>
            <a:pPr lvl="1">
              <a:lnSpc>
                <a:spcPct val="120000"/>
              </a:lnSpc>
            </a:pPr>
            <a:r>
              <a:rPr lang="en-US" sz="1400" dirty="0"/>
              <a:t>Key Approach: Reduce the TX power to </a:t>
            </a:r>
            <a:br>
              <a:rPr lang="en-US" sz="1400" dirty="0"/>
            </a:br>
            <a:r>
              <a:rPr lang="en-US" sz="1400" dirty="0"/>
              <a:t>reduce the wireless range 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Benefit from the Reduced TX power:</a:t>
            </a:r>
          </a:p>
          <a:p>
            <a:pPr lvl="1">
              <a:lnSpc>
                <a:spcPct val="120000"/>
              </a:lnSpc>
            </a:pPr>
            <a:r>
              <a:rPr lang="en-US" sz="1400" dirty="0"/>
              <a:t>Reduce Power Consumption</a:t>
            </a:r>
          </a:p>
          <a:p>
            <a:pPr lvl="1">
              <a:lnSpc>
                <a:spcPct val="120000"/>
              </a:lnSpc>
            </a:pPr>
            <a:r>
              <a:rPr lang="en-US" sz="1400" dirty="0"/>
              <a:t>Allow more node to share the same time slot &amp; </a:t>
            </a:r>
            <a:br>
              <a:rPr lang="en-US" sz="1400" dirty="0"/>
            </a:br>
            <a:r>
              <a:rPr lang="en-US" sz="1400" dirty="0"/>
              <a:t>channel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Conditions to Share slot &amp; Channel</a:t>
            </a:r>
          </a:p>
          <a:p>
            <a:pPr lvl="1">
              <a:lnSpc>
                <a:spcPct val="120000"/>
              </a:lnSpc>
            </a:pPr>
            <a:r>
              <a:rPr lang="en-US" sz="1400" dirty="0"/>
              <a:t>2 Nodes who do not interfere with each other</a:t>
            </a:r>
            <a:br>
              <a:rPr lang="en-US" sz="1400" dirty="0"/>
            </a:br>
            <a:r>
              <a:rPr lang="en-US" sz="1400" dirty="0"/>
              <a:t>(Non-overlapping wireless ranges)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Example (Right network) </a:t>
            </a:r>
          </a:p>
          <a:p>
            <a:pPr lvl="1">
              <a:lnSpc>
                <a:spcPct val="120000"/>
              </a:lnSpc>
            </a:pPr>
            <a:r>
              <a:rPr lang="en-US" sz="1400" dirty="0"/>
              <a:t>N1 transmits to N2, N3 transmits to N4</a:t>
            </a:r>
          </a:p>
          <a:p>
            <a:pPr lvl="1">
              <a:lnSpc>
                <a:spcPct val="120000"/>
              </a:lnSpc>
            </a:pPr>
            <a:r>
              <a:rPr lang="en-US" sz="1400" dirty="0"/>
              <a:t>N1 and N2’s wireless ranges do not overlap</a:t>
            </a:r>
          </a:p>
          <a:p>
            <a:pPr lvl="1" latinLnBrk="0" hangingPunct="0">
              <a:lnSpc>
                <a:spcPct val="120000"/>
              </a:lnSpc>
            </a:pPr>
            <a:r>
              <a:rPr lang="en-US" sz="1400" dirty="0"/>
              <a:t>Then 2 Links (N1 </a:t>
            </a:r>
            <a:r>
              <a:rPr lang="en-US" sz="1400" dirty="0">
                <a:sym typeface="Wingdings"/>
              </a:rPr>
              <a:t></a:t>
            </a:r>
            <a:r>
              <a:rPr lang="en-US" sz="1400" dirty="0"/>
              <a:t> N2) and (N3 </a:t>
            </a:r>
            <a:r>
              <a:rPr lang="en-US" sz="1400" dirty="0">
                <a:sym typeface="Wingdings"/>
              </a:rPr>
              <a:t></a:t>
            </a:r>
            <a:r>
              <a:rPr lang="en-US" sz="1400" dirty="0"/>
              <a:t> N4) can be</a:t>
            </a:r>
            <a:br>
              <a:rPr lang="en-US" sz="1400" dirty="0"/>
            </a:br>
            <a:r>
              <a:rPr lang="en-US" sz="1400" dirty="0"/>
              <a:t>allocated to the same time slot and channel.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526" y="1068317"/>
            <a:ext cx="3354242" cy="3191940"/>
          </a:xfrm>
          <a:prstGeom prst="rect">
            <a:avLst/>
          </a:prstGeom>
          <a:noFill/>
          <a:ln w="9525">
            <a:solidFill>
              <a:srgbClr val="33CC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64088" y="548680"/>
            <a:ext cx="3405978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182563" indent="-182563" fontAlgn="auto">
              <a:spcAft>
                <a:spcPts val="0"/>
              </a:spcAft>
              <a:buFont typeface="Wingdings" charset="2"/>
              <a:buChar char="Ø"/>
            </a:pPr>
            <a:r>
              <a:rPr lang="en-US" sz="1400" b="1" dirty="0">
                <a:solidFill>
                  <a:srgbClr val="000090"/>
                </a:solidFill>
                <a:latin typeface="+mn-lt"/>
              </a:rPr>
              <a:t>Non-overlapping Wireless ranges due to Reduced  TX power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4543163"/>
            <a:ext cx="3877949" cy="23148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93789" y="4221088"/>
            <a:ext cx="3746576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182563" indent="-182563" fontAlgn="auto">
              <a:spcAft>
                <a:spcPts val="0"/>
              </a:spcAft>
              <a:buFont typeface="Wingdings" charset="2"/>
              <a:buChar char="Ø"/>
            </a:pPr>
            <a:r>
              <a:rPr lang="en-US" sz="1400" b="1" dirty="0">
                <a:solidFill>
                  <a:srgbClr val="000090"/>
                </a:solidFill>
                <a:latin typeface="+mn-lt"/>
              </a:rPr>
              <a:t>Simulation Result of Algorithm1 &amp; 2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56228" y="6448251"/>
            <a:ext cx="1008260" cy="365125"/>
          </a:xfrm>
        </p:spPr>
        <p:txBody>
          <a:bodyPr/>
          <a:lstStyle/>
          <a:p>
            <a:pPr>
              <a:defRPr/>
            </a:pPr>
            <a:fld id="{23AF06AE-3D74-4B80-B329-472B9F79958D}" type="slidenum">
              <a:rPr lang="ko-KR" altLang="en-US" smtClean="0"/>
              <a:pPr>
                <a:defRPr/>
              </a:pPr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94428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5791200" cy="683994"/>
          </a:xfrm>
        </p:spPr>
        <p:txBody>
          <a:bodyPr/>
          <a:lstStyle/>
          <a:p>
            <a:r>
              <a:rPr lang="en-US" altLang="ja-JP" cap="none" dirty="0"/>
              <a:t>DTSync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836712"/>
            <a:ext cx="6120680" cy="3024336"/>
          </a:xfrm>
        </p:spPr>
        <p:txBody>
          <a:bodyPr/>
          <a:lstStyle/>
          <a:p>
            <a:r>
              <a:rPr lang="en-US" dirty="0"/>
              <a:t>Density-Based Synchronization Scheduling </a:t>
            </a:r>
            <a:br>
              <a:rPr lang="en-US" dirty="0"/>
            </a:br>
            <a:r>
              <a:rPr lang="en-US" dirty="0"/>
              <a:t>consisting of two processes</a:t>
            </a:r>
          </a:p>
          <a:p>
            <a:pPr lvl="1"/>
            <a:r>
              <a:rPr lang="en-US" dirty="0"/>
              <a:t>Forward-Trace Scheduling Process (FTS)</a:t>
            </a:r>
          </a:p>
          <a:p>
            <a:pPr lvl="2"/>
            <a:r>
              <a:rPr lang="en-US" sz="1400" b="0" dirty="0"/>
              <a:t> Select Reference nodes in Shortest hops</a:t>
            </a:r>
          </a:p>
          <a:p>
            <a:pPr lvl="2"/>
            <a:r>
              <a:rPr lang="en-US" sz="1400" b="0" dirty="0"/>
              <a:t> Select nodes with high-density neighbors</a:t>
            </a:r>
          </a:p>
          <a:p>
            <a:pPr lvl="1"/>
            <a:r>
              <a:rPr lang="en-US" dirty="0"/>
              <a:t>Backward-Trace Scheduling Process (BTS)</a:t>
            </a:r>
          </a:p>
          <a:p>
            <a:pPr lvl="2"/>
            <a:r>
              <a:rPr lang="en-US" b="0" dirty="0"/>
              <a:t>The last ref. node starts broadcasting a BTS pkt.</a:t>
            </a:r>
          </a:p>
          <a:p>
            <a:pPr lvl="2"/>
            <a:r>
              <a:rPr lang="en-US" b="0" dirty="0"/>
              <a:t>Non-ref. nodes that received the BTS checks </a:t>
            </a:r>
            <a:br>
              <a:rPr lang="en-US" b="0" dirty="0"/>
            </a:br>
            <a:r>
              <a:rPr lang="en-US" b="0" dirty="0"/>
              <a:t>their DT table for unscheduled nodes.</a:t>
            </a:r>
          </a:p>
          <a:p>
            <a:pPr lvl="2"/>
            <a:r>
              <a:rPr lang="en-US" b="0" dirty="0"/>
              <a:t>Elect itself as a local Ref if it has unscheduled nodes</a:t>
            </a:r>
            <a:endParaRPr lang="en-US" dirty="0"/>
          </a:p>
          <a:p>
            <a:pPr lvl="1"/>
            <a:endParaRPr lang="en-US" sz="1600" b="0" dirty="0"/>
          </a:p>
          <a:p>
            <a:pPr marL="914400" lvl="2" indent="0">
              <a:buNone/>
            </a:pPr>
            <a:endParaRPr lang="en-US" sz="1400" b="0" dirty="0"/>
          </a:p>
        </p:txBody>
      </p:sp>
      <p:pic>
        <p:nvPicPr>
          <p:cNvPr id="5" name="Picture 4" descr="S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890" y="672308"/>
            <a:ext cx="2235324" cy="30447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04248" y="188640"/>
            <a:ext cx="2088232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 fontAlgn="auto">
              <a:lnSpc>
                <a:spcPct val="170000"/>
              </a:lnSpc>
              <a:spcAft>
                <a:spcPts val="0"/>
              </a:spcAft>
            </a:pPr>
            <a:r>
              <a:rPr kumimoji="1" lang="en-US" altLang="ja-JP" sz="2000" dirty="0">
                <a:solidFill>
                  <a:srgbClr val="C00000"/>
                </a:solidFill>
                <a:latin typeface="+mn-lt"/>
              </a:rPr>
              <a:t>Synch. Scheduling</a:t>
            </a:r>
            <a:endParaRPr kumimoji="1" lang="ja-JP" altLang="en-US" sz="2000" dirty="0">
              <a:solidFill>
                <a:srgbClr val="C00000"/>
              </a:solidFill>
              <a:latin typeface="+mn-lt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179512" y="3910685"/>
            <a:ext cx="2805246" cy="2398635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3059832" y="3916044"/>
            <a:ext cx="2747620" cy="2355531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5"/>
          <a:stretch>
            <a:fillRect/>
          </a:stretch>
        </p:blipFill>
        <p:spPr>
          <a:xfrm>
            <a:off x="6277483" y="3871011"/>
            <a:ext cx="2831021" cy="229429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123728" y="6064709"/>
            <a:ext cx="2088232" cy="46063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 fontAlgn="auto">
              <a:lnSpc>
                <a:spcPct val="170000"/>
              </a:lnSpc>
              <a:spcAft>
                <a:spcPts val="0"/>
              </a:spcAft>
            </a:pPr>
            <a:r>
              <a:rPr kumimoji="1" lang="en-US" altLang="ja-JP" sz="2000" dirty="0">
                <a:solidFill>
                  <a:srgbClr val="C00000"/>
                </a:solidFill>
                <a:latin typeface="+mn-lt"/>
              </a:rPr>
              <a:t>FTS Process</a:t>
            </a:r>
            <a:endParaRPr kumimoji="1" lang="ja-JP" altLang="en-US" sz="20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52072" y="5992701"/>
            <a:ext cx="2088232" cy="46063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 fontAlgn="auto">
              <a:lnSpc>
                <a:spcPct val="170000"/>
              </a:lnSpc>
              <a:spcAft>
                <a:spcPts val="0"/>
              </a:spcAft>
            </a:pPr>
            <a:r>
              <a:rPr kumimoji="1" lang="en-US" altLang="ja-JP" sz="2000" dirty="0">
                <a:solidFill>
                  <a:srgbClr val="C00000"/>
                </a:solidFill>
                <a:latin typeface="+mn-lt"/>
              </a:rPr>
              <a:t>BTS Process</a:t>
            </a:r>
            <a:endParaRPr kumimoji="1" lang="ja-JP" altLang="en-US" sz="20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56228" y="6448251"/>
            <a:ext cx="1008260" cy="365125"/>
          </a:xfrm>
        </p:spPr>
        <p:txBody>
          <a:bodyPr/>
          <a:lstStyle/>
          <a:p>
            <a:pPr>
              <a:defRPr/>
            </a:pPr>
            <a:fld id="{23AF06AE-3D74-4B80-B329-472B9F79958D}" type="slidenum">
              <a:rPr lang="ko-KR" altLang="en-US" smtClean="0"/>
              <a:pPr>
                <a:defRPr/>
              </a:pPr>
              <a:t>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27789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cap="none" dirty="0"/>
              <a:t>DTSync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AF06AE-3D74-4B80-B329-472B9F79958D}" type="slidenum">
              <a:rPr lang="ko-KR" altLang="en-US" smtClean="0"/>
              <a:pPr>
                <a:defRPr/>
              </a:pPr>
              <a:t>9</a:t>
            </a:fld>
            <a:endParaRPr lang="en-US" altLang="ko-KR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983034"/>
            <a:ext cx="2408845" cy="238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305" y="2826102"/>
            <a:ext cx="2547011" cy="241612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3528" y="980728"/>
            <a:ext cx="7954939" cy="2140832"/>
          </a:xfrm>
        </p:spPr>
        <p:txBody>
          <a:bodyPr/>
          <a:lstStyle/>
          <a:p>
            <a:r>
              <a:rPr lang="en-US" altLang="ja-JP" dirty="0"/>
              <a:t>Experimental Results</a:t>
            </a:r>
          </a:p>
          <a:p>
            <a:pPr lvl="1"/>
            <a:r>
              <a:rPr lang="en-US" altLang="ja-JP" b="0" dirty="0"/>
              <a:t> Tested with various networks of 200 ~ 2000 nodes</a:t>
            </a:r>
          </a:p>
          <a:p>
            <a:pPr lvl="1"/>
            <a:r>
              <a:rPr lang="en-US" altLang="ja-JP" sz="1600" b="0" dirty="0"/>
              <a:t> </a:t>
            </a:r>
            <a:r>
              <a:rPr lang="en-US" altLang="ja-JP" sz="1600" b="0" dirty="0" err="1"/>
              <a:t>DTSync</a:t>
            </a:r>
            <a:r>
              <a:rPr lang="en-US" altLang="ja-JP" sz="1600" b="0" dirty="0"/>
              <a:t> with Density Table provides best results:</a:t>
            </a:r>
            <a:br>
              <a:rPr lang="en-US" altLang="ja-JP" sz="1600" b="0" dirty="0"/>
            </a:br>
            <a:r>
              <a:rPr lang="en-US" altLang="ja-JP" sz="1600" b="0" dirty="0">
                <a:sym typeface="Wingdings"/>
              </a:rPr>
              <a:t> </a:t>
            </a:r>
            <a:r>
              <a:rPr lang="en-US" altLang="ja-JP" sz="1600" b="0" dirty="0"/>
              <a:t>400 times fewer Timing messages compared with HRTS method.</a:t>
            </a:r>
            <a:endParaRPr lang="en-US" dirty="0"/>
          </a:p>
          <a:p>
            <a:r>
              <a:rPr lang="en-US" dirty="0"/>
              <a:t>Results: Network of 200 nodes</a:t>
            </a:r>
          </a:p>
          <a:p>
            <a:pPr marL="274637" lvl="1" indent="0">
              <a:buNone/>
            </a:pPr>
            <a:endParaRPr lang="en-US" dirty="0"/>
          </a:p>
          <a:p>
            <a:pPr lvl="1"/>
            <a:endParaRPr lang="en-US" sz="1600" b="0" dirty="0"/>
          </a:p>
          <a:p>
            <a:pPr marL="914400" lvl="2" indent="0">
              <a:buNone/>
            </a:pPr>
            <a:endParaRPr lang="en-US" sz="1400" b="0" dirty="0"/>
          </a:p>
        </p:txBody>
      </p:sp>
      <p:sp>
        <p:nvSpPr>
          <p:cNvPr id="9" name="TextBox 8"/>
          <p:cNvSpPr txBox="1"/>
          <p:nvPr/>
        </p:nvSpPr>
        <p:spPr>
          <a:xfrm>
            <a:off x="251520" y="5589240"/>
            <a:ext cx="2628292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 fontAlgn="auto">
              <a:spcAft>
                <a:spcPts val="0"/>
              </a:spcAft>
            </a:pPr>
            <a:r>
              <a:rPr kumimoji="1" lang="en-US" altLang="ja-JP" sz="1800" dirty="0" err="1">
                <a:solidFill>
                  <a:srgbClr val="C00000"/>
                </a:solidFill>
                <a:latin typeface="+mn-lt"/>
              </a:rPr>
              <a:t>DTSync</a:t>
            </a:r>
            <a:r>
              <a:rPr kumimoji="1" lang="en-US" altLang="ja-JP" sz="1800" dirty="0">
                <a:solidFill>
                  <a:srgbClr val="C00000"/>
                </a:solidFill>
                <a:latin typeface="+mn-lt"/>
              </a:rPr>
              <a:t> with</a:t>
            </a:r>
          </a:p>
          <a:p>
            <a:pPr algn="ctr" fontAlgn="auto">
              <a:spcAft>
                <a:spcPts val="0"/>
              </a:spcAft>
            </a:pPr>
            <a:r>
              <a:rPr kumimoji="1" lang="en-US" altLang="ja-JP" sz="1800" dirty="0">
                <a:solidFill>
                  <a:srgbClr val="C00000"/>
                </a:solidFill>
                <a:latin typeface="+mn-lt"/>
              </a:rPr>
              <a:t>Based on density</a:t>
            </a:r>
            <a:endParaRPr kumimoji="1" lang="ja-JP" altLang="en-US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15816" y="5589240"/>
            <a:ext cx="2628292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 fontAlgn="auto">
              <a:spcAft>
                <a:spcPts val="0"/>
              </a:spcAft>
            </a:pPr>
            <a:r>
              <a:rPr kumimoji="1" lang="en-US" altLang="ja-JP" sz="1800" dirty="0" err="1">
                <a:solidFill>
                  <a:srgbClr val="C00000"/>
                </a:solidFill>
                <a:latin typeface="+mn-lt"/>
              </a:rPr>
              <a:t>DTSync</a:t>
            </a:r>
            <a:r>
              <a:rPr kumimoji="1" lang="en-US" altLang="ja-JP" sz="1800" dirty="0">
                <a:solidFill>
                  <a:srgbClr val="C00000"/>
                </a:solidFill>
                <a:latin typeface="+mn-lt"/>
              </a:rPr>
              <a:t> with</a:t>
            </a:r>
          </a:p>
          <a:p>
            <a:pPr algn="ctr" fontAlgn="auto">
              <a:spcAft>
                <a:spcPts val="0"/>
              </a:spcAft>
            </a:pPr>
            <a:r>
              <a:rPr kumimoji="1" lang="en-US" altLang="ja-JP" sz="1800" dirty="0">
                <a:solidFill>
                  <a:srgbClr val="C00000"/>
                </a:solidFill>
                <a:latin typeface="+mn-lt"/>
              </a:rPr>
              <a:t>Random Selection</a:t>
            </a:r>
            <a:endParaRPr kumimoji="1" lang="ja-JP" altLang="en-US" sz="1800" dirty="0">
              <a:solidFill>
                <a:srgbClr val="C00000"/>
              </a:solidFill>
              <a:latin typeface="+mn-lt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5451982" y="2907993"/>
            <a:ext cx="3584514" cy="253723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504777" y="4344071"/>
            <a:ext cx="1242914" cy="26564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 fontAlgn="auto">
              <a:lnSpc>
                <a:spcPct val="170000"/>
              </a:lnSpc>
              <a:spcAft>
                <a:spcPts val="0"/>
              </a:spcAft>
            </a:pPr>
            <a:r>
              <a:rPr kumimoji="1" lang="en-US" altLang="ja-JP" sz="1400" b="1" dirty="0" err="1">
                <a:solidFill>
                  <a:srgbClr val="C00000"/>
                </a:solidFill>
              </a:rPr>
              <a:t>DTSync</a:t>
            </a:r>
            <a:r>
              <a:rPr kumimoji="1" lang="en-US" altLang="ja-JP" sz="1400" b="1" dirty="0">
                <a:solidFill>
                  <a:srgbClr val="C00000"/>
                </a:solidFill>
              </a:rPr>
              <a:t> with Density</a:t>
            </a:r>
            <a:endParaRPr kumimoji="1" lang="ja-JP" altLang="en-US" sz="1400" b="1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16359" y="3595407"/>
            <a:ext cx="1819751" cy="26564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 fontAlgn="auto">
              <a:lnSpc>
                <a:spcPct val="170000"/>
              </a:lnSpc>
              <a:spcAft>
                <a:spcPts val="0"/>
              </a:spcAft>
            </a:pPr>
            <a:r>
              <a:rPr kumimoji="1" lang="en-US" altLang="ja-JP" sz="1400" b="1" dirty="0" err="1">
                <a:solidFill>
                  <a:srgbClr val="000090"/>
                </a:solidFill>
              </a:rPr>
              <a:t>DTSync</a:t>
            </a:r>
            <a:r>
              <a:rPr kumimoji="1" lang="en-US" altLang="ja-JP" sz="1400" b="1" dirty="0">
                <a:solidFill>
                  <a:srgbClr val="000090"/>
                </a:solidFill>
              </a:rPr>
              <a:t> with Random</a:t>
            </a:r>
            <a:endParaRPr kumimoji="1" lang="ja-JP" altLang="en-US" sz="1400" b="1" dirty="0">
              <a:solidFill>
                <a:srgbClr val="00009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32769" y="2998310"/>
            <a:ext cx="1819751" cy="26564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 fontAlgn="auto">
              <a:lnSpc>
                <a:spcPct val="170000"/>
              </a:lnSpc>
              <a:spcAft>
                <a:spcPts val="0"/>
              </a:spcAft>
            </a:pPr>
            <a:r>
              <a:rPr kumimoji="1" lang="en-US" altLang="ja-JP" sz="1400" b="1" dirty="0">
                <a:solidFill>
                  <a:srgbClr val="BCB112"/>
                </a:solidFill>
              </a:rPr>
              <a:t>HRTS Method</a:t>
            </a:r>
            <a:endParaRPr kumimoji="1" lang="ja-JP" altLang="en-US" sz="1400" b="1" dirty="0">
              <a:solidFill>
                <a:srgbClr val="BCB11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8942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필수">
  <a:themeElements>
    <a:clrScheme name="필수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필수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필수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 fontScale="55000" lnSpcReduction="20000"/>
      </a:bodyPr>
      <a:lstStyle>
        <a:defPPr algn="ctr" fontAlgn="auto">
          <a:lnSpc>
            <a:spcPct val="170000"/>
          </a:lnSpc>
          <a:spcAft>
            <a:spcPts val="0"/>
          </a:spcAft>
          <a:defRPr sz="2800" dirty="0" smtClean="0">
            <a:solidFill>
              <a:srgbClr val="C00000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7027</TotalTime>
  <Words>699</Words>
  <Application>Microsoft Macintosh PowerPoint</Application>
  <PresentationFormat>On-screen Show (4:3)</PresentationFormat>
  <Paragraphs>309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9" baseType="lpstr">
      <vt:lpstr>[Yoon가변] 윤고딕 530_OTF</vt:lpstr>
      <vt:lpstr>Arial (본문)</vt:lpstr>
      <vt:lpstr>돋움</vt:lpstr>
      <vt:lpstr>굴림</vt:lpstr>
      <vt:lpstr>HY견고딕</vt:lpstr>
      <vt:lpstr>맑은 고딕</vt:lpstr>
      <vt:lpstr>ＭＳ Ｐゴシック</vt:lpstr>
      <vt:lpstr>나눔고딕</vt:lpstr>
      <vt:lpstr>나눔고딕 ExtraBold</vt:lpstr>
      <vt:lpstr>산돌 도로표지판M</vt:lpstr>
      <vt:lpstr>Arial</vt:lpstr>
      <vt:lpstr>Arial Black</vt:lpstr>
      <vt:lpstr>News Gothic MT</vt:lpstr>
      <vt:lpstr>Times</vt:lpstr>
      <vt:lpstr>Times New Roman</vt:lpstr>
      <vt:lpstr>Wingdings</vt:lpstr>
      <vt:lpstr>필수</vt:lpstr>
      <vt:lpstr>MSIS LAB</vt:lpstr>
      <vt:lpstr>MSIS Lab’s Research (Sensor Network)</vt:lpstr>
      <vt:lpstr>PowerPoint Presentation</vt:lpstr>
      <vt:lpstr>Wireless Sensor Network for IoT  (Internet of Things)</vt:lpstr>
      <vt:lpstr>Wireless Sensor Network For Smart Metering &amp; Smart Cars</vt:lpstr>
      <vt:lpstr>Multi-channel Mesh Network </vt:lpstr>
      <vt:lpstr>Heuristic Scheduling Algorithm (With TX Power Control)</vt:lpstr>
      <vt:lpstr>DTSync</vt:lpstr>
      <vt:lpstr>DTSync</vt:lpstr>
      <vt:lpstr>Multi-Hop Multi-Channel  Network Demo</vt:lpstr>
      <vt:lpstr>PowerPoint Presentation</vt:lpstr>
      <vt:lpstr>Light-weight Neural-Network</vt:lpstr>
    </vt:vector>
  </TitlesOfParts>
  <Company>CBNU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dc:creator>Chansik Park</dc:creator>
  <cp:lastModifiedBy>김형원</cp:lastModifiedBy>
  <cp:revision>742</cp:revision>
  <cp:lastPrinted>2015-11-26T03:06:37Z</cp:lastPrinted>
  <dcterms:created xsi:type="dcterms:W3CDTF">1998-04-09T17:02:02Z</dcterms:created>
  <dcterms:modified xsi:type="dcterms:W3CDTF">2018-10-02T02:00:54Z</dcterms:modified>
</cp:coreProperties>
</file>